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7" r:id="rId6"/>
  </p:sldMasterIdLst>
  <p:notesMasterIdLst>
    <p:notesMasterId r:id="rId37"/>
  </p:notesMasterIdLst>
  <p:handoutMasterIdLst>
    <p:handoutMasterId r:id="rId38"/>
  </p:handoutMasterIdLst>
  <p:sldIdLst>
    <p:sldId id="268" r:id="rId7"/>
    <p:sldId id="295" r:id="rId8"/>
    <p:sldId id="334" r:id="rId9"/>
    <p:sldId id="331" r:id="rId10"/>
    <p:sldId id="303" r:id="rId11"/>
    <p:sldId id="313" r:id="rId12"/>
    <p:sldId id="320" r:id="rId13"/>
    <p:sldId id="329" r:id="rId14"/>
    <p:sldId id="305" r:id="rId15"/>
    <p:sldId id="322" r:id="rId16"/>
    <p:sldId id="306" r:id="rId17"/>
    <p:sldId id="323" r:id="rId18"/>
    <p:sldId id="336" r:id="rId19"/>
    <p:sldId id="337" r:id="rId20"/>
    <p:sldId id="338" r:id="rId21"/>
    <p:sldId id="341" r:id="rId22"/>
    <p:sldId id="339" r:id="rId23"/>
    <p:sldId id="340" r:id="rId24"/>
    <p:sldId id="335" r:id="rId25"/>
    <p:sldId id="333" r:id="rId26"/>
    <p:sldId id="315" r:id="rId27"/>
    <p:sldId id="310" r:id="rId28"/>
    <p:sldId id="326" r:id="rId29"/>
    <p:sldId id="314" r:id="rId30"/>
    <p:sldId id="328" r:id="rId31"/>
    <p:sldId id="342" r:id="rId32"/>
    <p:sldId id="311" r:id="rId33"/>
    <p:sldId id="327" r:id="rId34"/>
    <p:sldId id="263" r:id="rId35"/>
    <p:sldId id="267" r:id="rId36"/>
  </p:sldIdLst>
  <p:sldSz cx="9144000" cy="6858000" type="screen4x3"/>
  <p:notesSz cx="7150100" cy="9448800"/>
  <p:custShowLst>
    <p:custShow name="Optimization_notice" id="0">
      <p:sldLst/>
    </p:custShow>
  </p:custShowLst>
  <p:defaultTextStyle>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5" autoAdjust="0"/>
  </p:normalViewPr>
  <p:slideViewPr>
    <p:cSldViewPr snapToGrid="0">
      <p:cViewPr varScale="1">
        <p:scale>
          <a:sx n="113" d="100"/>
          <a:sy n="113" d="100"/>
        </p:scale>
        <p:origin x="136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800" cy="473075"/>
          </a:xfrm>
          <a:prstGeom prst="rect">
            <a:avLst/>
          </a:prstGeom>
        </p:spPr>
        <p:txBody>
          <a:bodyPr vert="horz" lIns="91440" tIns="45720" rIns="91440" bIns="45720" rtlCol="0"/>
          <a:lstStyle>
            <a:lvl1pPr algn="l" eaLnBrk="0" hangingPunct="0">
              <a:lnSpc>
                <a:spcPct val="80000"/>
              </a:lnSpc>
              <a:spcBef>
                <a:spcPct val="50000"/>
              </a:spcBef>
              <a:defRPr sz="1200">
                <a:latin typeface="Verdana"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4049713" y="0"/>
            <a:ext cx="3098800" cy="473075"/>
          </a:xfrm>
          <a:prstGeom prst="rect">
            <a:avLst/>
          </a:prstGeom>
        </p:spPr>
        <p:txBody>
          <a:bodyPr vert="horz" wrap="square" lIns="91440" tIns="45720" rIns="91440" bIns="45720" numCol="1" anchor="t" anchorCtr="0" compatLnSpc="1">
            <a:prstTxWarp prst="textNoShape">
              <a:avLst/>
            </a:prstTxWarp>
          </a:bodyPr>
          <a:lstStyle>
            <a:lvl1pPr algn="r" eaLnBrk="0" hangingPunct="0">
              <a:lnSpc>
                <a:spcPct val="80000"/>
              </a:lnSpc>
              <a:spcBef>
                <a:spcPct val="50000"/>
              </a:spcBef>
              <a:defRPr sz="1200">
                <a:latin typeface="Verdana" charset="0"/>
                <a:ea typeface="ＭＳ Ｐゴシック" charset="-128"/>
                <a:cs typeface="Arial" charset="0"/>
              </a:defRPr>
            </a:lvl1pPr>
          </a:lstStyle>
          <a:p>
            <a:pPr>
              <a:defRPr/>
            </a:pPr>
            <a:fld id="{591BAA1A-0D09-4894-8729-FE98A428FAB3}" type="datetime1">
              <a:rPr lang="en-US"/>
              <a:pPr>
                <a:defRPr/>
              </a:pPr>
              <a:t>10/9/2018</a:t>
            </a:fld>
            <a:endParaRPr lang="en-US"/>
          </a:p>
        </p:txBody>
      </p:sp>
      <p:sp>
        <p:nvSpPr>
          <p:cNvPr id="4" name="Footer Placeholder 3"/>
          <p:cNvSpPr>
            <a:spLocks noGrp="1"/>
          </p:cNvSpPr>
          <p:nvPr>
            <p:ph type="ftr" sz="quarter" idx="2"/>
          </p:nvPr>
        </p:nvSpPr>
        <p:spPr>
          <a:xfrm>
            <a:off x="0" y="8974138"/>
            <a:ext cx="3098800" cy="473075"/>
          </a:xfrm>
          <a:prstGeom prst="rect">
            <a:avLst/>
          </a:prstGeom>
        </p:spPr>
        <p:txBody>
          <a:bodyPr vert="horz" lIns="91440" tIns="45720" rIns="91440" bIns="45720" rtlCol="0" anchor="b"/>
          <a:lstStyle>
            <a:lvl1pPr algn="l" eaLnBrk="0" hangingPunct="0">
              <a:lnSpc>
                <a:spcPct val="80000"/>
              </a:lnSpc>
              <a:spcBef>
                <a:spcPct val="50000"/>
              </a:spcBef>
              <a:defRPr sz="1200">
                <a:latin typeface="Verdana"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4049713" y="8974138"/>
            <a:ext cx="3098800" cy="473075"/>
          </a:xfrm>
          <a:prstGeom prst="rect">
            <a:avLst/>
          </a:prstGeom>
        </p:spPr>
        <p:txBody>
          <a:bodyPr vert="horz" wrap="square" lIns="91440" tIns="45720" rIns="91440" bIns="45720" numCol="1" anchor="b" anchorCtr="0" compatLnSpc="1">
            <a:prstTxWarp prst="textNoShape">
              <a:avLst/>
            </a:prstTxWarp>
          </a:bodyPr>
          <a:lstStyle>
            <a:lvl1pPr algn="r" eaLnBrk="0" hangingPunct="0">
              <a:lnSpc>
                <a:spcPct val="80000"/>
              </a:lnSpc>
              <a:spcBef>
                <a:spcPct val="50000"/>
              </a:spcBef>
              <a:defRPr sz="1200" smtClean="0">
                <a:cs typeface="Arial" panose="020B0604020202020204" pitchFamily="34" charset="0"/>
              </a:defRPr>
            </a:lvl1pPr>
          </a:lstStyle>
          <a:p>
            <a:pPr>
              <a:defRPr/>
            </a:pPr>
            <a:fld id="{BFE397D1-6E5F-4B28-93DD-E6A5FA216956}" type="slidenum">
              <a:rPr lang="en-US"/>
              <a:pPr>
                <a:defRPr/>
              </a:pPr>
              <a:t>‹#›</a:t>
            </a:fld>
            <a:endParaRPr lang="en-US"/>
          </a:p>
        </p:txBody>
      </p:sp>
    </p:spTree>
    <p:extLst>
      <p:ext uri="{BB962C8B-B14F-4D97-AF65-F5344CB8AC3E}">
        <p14:creationId xmlns:p14="http://schemas.microsoft.com/office/powerpoint/2010/main" val="24336343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800" cy="473075"/>
          </a:xfrm>
          <a:prstGeom prst="rect">
            <a:avLst/>
          </a:prstGeom>
        </p:spPr>
        <p:txBody>
          <a:bodyPr vert="horz" lIns="91440" tIns="45720" rIns="91440" bIns="45720" rtlCol="0"/>
          <a:lstStyle>
            <a:lvl1pPr algn="l" eaLnBrk="0" hangingPunct="0">
              <a:lnSpc>
                <a:spcPct val="80000"/>
              </a:lnSpc>
              <a:spcBef>
                <a:spcPct val="50000"/>
              </a:spcBef>
              <a:defRPr sz="1200">
                <a:latin typeface="Verdana" charset="0"/>
                <a:ea typeface="+mn-ea"/>
                <a:cs typeface="Arial" charset="0"/>
              </a:defRPr>
            </a:lvl1pPr>
          </a:lstStyle>
          <a:p>
            <a:pPr>
              <a:defRPr/>
            </a:pPr>
            <a:endParaRPr lang="en-US"/>
          </a:p>
        </p:txBody>
      </p:sp>
      <p:sp>
        <p:nvSpPr>
          <p:cNvPr id="3" name="Date Placeholder 2"/>
          <p:cNvSpPr>
            <a:spLocks noGrp="1"/>
          </p:cNvSpPr>
          <p:nvPr>
            <p:ph type="dt" idx="1"/>
          </p:nvPr>
        </p:nvSpPr>
        <p:spPr>
          <a:xfrm>
            <a:off x="4049713" y="0"/>
            <a:ext cx="3098800" cy="473075"/>
          </a:xfrm>
          <a:prstGeom prst="rect">
            <a:avLst/>
          </a:prstGeom>
        </p:spPr>
        <p:txBody>
          <a:bodyPr vert="horz" wrap="square" lIns="91440" tIns="45720" rIns="91440" bIns="45720" numCol="1" anchor="t" anchorCtr="0" compatLnSpc="1">
            <a:prstTxWarp prst="textNoShape">
              <a:avLst/>
            </a:prstTxWarp>
          </a:bodyPr>
          <a:lstStyle>
            <a:lvl1pPr algn="r" eaLnBrk="0" hangingPunct="0">
              <a:lnSpc>
                <a:spcPct val="80000"/>
              </a:lnSpc>
              <a:spcBef>
                <a:spcPct val="50000"/>
              </a:spcBef>
              <a:defRPr sz="1200">
                <a:latin typeface="Verdana" charset="0"/>
                <a:ea typeface="ＭＳ Ｐゴシック" charset="-128"/>
                <a:cs typeface="Arial" charset="0"/>
              </a:defRPr>
            </a:lvl1pPr>
          </a:lstStyle>
          <a:p>
            <a:pPr>
              <a:defRPr/>
            </a:pPr>
            <a:fld id="{4C88B70A-A277-4570-8658-FF5DB71399C6}" type="datetime1">
              <a:rPr lang="en-US"/>
              <a:pPr>
                <a:defRPr/>
              </a:pPr>
              <a:t>10/9/2018</a:t>
            </a:fld>
            <a:endParaRPr lang="en-US"/>
          </a:p>
        </p:txBody>
      </p:sp>
      <p:sp>
        <p:nvSpPr>
          <p:cNvPr id="4" name="Slide Image Placeholder 3"/>
          <p:cNvSpPr>
            <a:spLocks noGrp="1" noRot="1" noChangeAspect="1"/>
          </p:cNvSpPr>
          <p:nvPr>
            <p:ph type="sldImg" idx="2"/>
          </p:nvPr>
        </p:nvSpPr>
        <p:spPr>
          <a:xfrm>
            <a:off x="1212850" y="708025"/>
            <a:ext cx="4724400" cy="35433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14375" y="4487863"/>
            <a:ext cx="5721350" cy="42529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74138"/>
            <a:ext cx="3098800" cy="473075"/>
          </a:xfrm>
          <a:prstGeom prst="rect">
            <a:avLst/>
          </a:prstGeom>
        </p:spPr>
        <p:txBody>
          <a:bodyPr vert="horz" lIns="91440" tIns="45720" rIns="91440" bIns="45720" rtlCol="0" anchor="b"/>
          <a:lstStyle>
            <a:lvl1pPr algn="l" eaLnBrk="0" hangingPunct="0">
              <a:lnSpc>
                <a:spcPct val="80000"/>
              </a:lnSpc>
              <a:spcBef>
                <a:spcPct val="50000"/>
              </a:spcBef>
              <a:defRPr sz="1200">
                <a:latin typeface="Verdana"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4049713" y="8974138"/>
            <a:ext cx="3098800" cy="473075"/>
          </a:xfrm>
          <a:prstGeom prst="rect">
            <a:avLst/>
          </a:prstGeom>
        </p:spPr>
        <p:txBody>
          <a:bodyPr vert="horz" wrap="square" lIns="91440" tIns="45720" rIns="91440" bIns="45720" numCol="1" anchor="b" anchorCtr="0" compatLnSpc="1">
            <a:prstTxWarp prst="textNoShape">
              <a:avLst/>
            </a:prstTxWarp>
          </a:bodyPr>
          <a:lstStyle>
            <a:lvl1pPr algn="r" eaLnBrk="0" hangingPunct="0">
              <a:lnSpc>
                <a:spcPct val="80000"/>
              </a:lnSpc>
              <a:spcBef>
                <a:spcPct val="50000"/>
              </a:spcBef>
              <a:defRPr sz="1200" smtClean="0">
                <a:cs typeface="Arial" panose="020B0604020202020204" pitchFamily="34" charset="0"/>
              </a:defRPr>
            </a:lvl1pPr>
          </a:lstStyle>
          <a:p>
            <a:pPr>
              <a:defRPr/>
            </a:pPr>
            <a:fld id="{CB8DF6AF-5E10-41B2-B56A-5DF8B832207F}" type="slidenum">
              <a:rPr lang="en-US"/>
              <a:pPr>
                <a:defRPr/>
              </a:pPr>
              <a:t>‹#›</a:t>
            </a:fld>
            <a:endParaRPr lang="en-US"/>
          </a:p>
        </p:txBody>
      </p:sp>
    </p:spTree>
    <p:extLst>
      <p:ext uri="{BB962C8B-B14F-4D97-AF65-F5344CB8AC3E}">
        <p14:creationId xmlns:p14="http://schemas.microsoft.com/office/powerpoint/2010/main" val="16227366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Verdana" panose="020B0604030504040204" pitchFamily="34"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50000"/>
              </a:spcBef>
            </a:pPr>
            <a:fld id="{E079C320-4836-48A6-926D-CA43C7D683E9}" type="slidenum">
              <a:rPr lang="en-US" altLang="en-US">
                <a:latin typeface="Verdana" panose="020B0604030504040204" pitchFamily="34" charset="0"/>
              </a:rPr>
              <a:pPr>
                <a:spcBef>
                  <a:spcPct val="50000"/>
                </a:spcBef>
              </a:pPr>
              <a:t>1</a:t>
            </a:fld>
            <a:endParaRPr lang="en-US" altLang="en-US">
              <a:latin typeface="Verdana" panose="020B0604030504040204" pitchFamily="34" charset="0"/>
            </a:endParaRPr>
          </a:p>
        </p:txBody>
      </p:sp>
    </p:spTree>
    <p:extLst>
      <p:ext uri="{BB962C8B-B14F-4D97-AF65-F5344CB8AC3E}">
        <p14:creationId xmlns:p14="http://schemas.microsoft.com/office/powerpoint/2010/main" val="41707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Waterfall</a:t>
            </a:r>
          </a:p>
          <a:p>
            <a:pPr lvl="1"/>
            <a:r>
              <a:rPr lang="en-US" dirty="0"/>
              <a:t>Primary methodology for hardware side of Intel</a:t>
            </a:r>
          </a:p>
          <a:p>
            <a:pPr lvl="1"/>
            <a:r>
              <a:rPr lang="en-US" dirty="0"/>
              <a:t>Was used by McAfee 5 years ago</a:t>
            </a:r>
          </a:p>
          <a:p>
            <a:r>
              <a:rPr lang="en-US" dirty="0"/>
              <a:t>Agile</a:t>
            </a:r>
          </a:p>
          <a:p>
            <a:pPr lvl="1"/>
            <a:r>
              <a:rPr lang="en-US" dirty="0"/>
              <a:t>Additional methodology used by the software side of Intel</a:t>
            </a:r>
          </a:p>
          <a:p>
            <a:pPr lvl="1"/>
            <a:r>
              <a:rPr lang="en-US" dirty="0"/>
              <a:t>&gt;95% of Intel Security (McAfee) uses</a:t>
            </a:r>
          </a:p>
          <a:p>
            <a:r>
              <a:rPr lang="en-US" dirty="0"/>
              <a:t>Continuous Delivery</a:t>
            </a:r>
          </a:p>
          <a:p>
            <a:pPr lvl="1"/>
            <a:r>
              <a:rPr lang="en-US" dirty="0"/>
              <a:t>Fastest growing methodology for cloud technology</a:t>
            </a:r>
          </a:p>
          <a:p>
            <a:pPr lvl="1"/>
            <a:r>
              <a:rPr lang="en-US" dirty="0"/>
              <a:t>Where ISecG is currently headed</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B8DF6AF-5E10-41B2-B56A-5DF8B832207F}" type="slidenum">
              <a:rPr lang="en-US" smtClean="0"/>
              <a:pPr>
                <a:defRPr/>
              </a:pPr>
              <a:t>3</a:t>
            </a:fld>
            <a:endParaRPr lang="en-US"/>
          </a:p>
        </p:txBody>
      </p:sp>
    </p:spTree>
    <p:extLst>
      <p:ext uri="{BB962C8B-B14F-4D97-AF65-F5344CB8AC3E}">
        <p14:creationId xmlns:p14="http://schemas.microsoft.com/office/powerpoint/2010/main" val="316725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years ago</a:t>
            </a:r>
          </a:p>
          <a:p>
            <a:pPr lvl="1"/>
            <a:r>
              <a:rPr lang="en-US" dirty="0"/>
              <a:t>Modified waterfall (PLF)</a:t>
            </a:r>
          </a:p>
          <a:p>
            <a:r>
              <a:rPr lang="en-US" dirty="0"/>
              <a:t>5 Years ago</a:t>
            </a:r>
          </a:p>
          <a:p>
            <a:pPr lvl="1"/>
            <a:r>
              <a:rPr lang="en-US" dirty="0"/>
              <a:t>Began mass transition to agile (scrum)</a:t>
            </a:r>
          </a:p>
          <a:p>
            <a:r>
              <a:rPr lang="en-US" dirty="0"/>
              <a:t>3 Years ago</a:t>
            </a:r>
          </a:p>
          <a:p>
            <a:pPr lvl="1"/>
            <a:r>
              <a:rPr lang="en-US" dirty="0"/>
              <a:t>Completed transition to agile</a:t>
            </a:r>
          </a:p>
          <a:p>
            <a:r>
              <a:rPr lang="en-US" dirty="0"/>
              <a:t>Today</a:t>
            </a:r>
          </a:p>
          <a:p>
            <a:pPr lvl="1"/>
            <a:r>
              <a:rPr lang="en-US" dirty="0"/>
              <a:t>Refining Agile SDL (90% complete)</a:t>
            </a:r>
          </a:p>
          <a:p>
            <a:pPr lvl="1"/>
            <a:r>
              <a:rPr lang="en-US" dirty="0"/>
              <a:t>Defining Continuous Delivery SDL</a:t>
            </a:r>
          </a:p>
          <a:p>
            <a:endParaRPr lang="en-US" dirty="0"/>
          </a:p>
        </p:txBody>
      </p:sp>
      <p:sp>
        <p:nvSpPr>
          <p:cNvPr id="4" name="Slide Number Placeholder 3"/>
          <p:cNvSpPr>
            <a:spLocks noGrp="1"/>
          </p:cNvSpPr>
          <p:nvPr>
            <p:ph type="sldNum" sz="quarter" idx="10"/>
          </p:nvPr>
        </p:nvSpPr>
        <p:spPr/>
        <p:txBody>
          <a:bodyPr/>
          <a:lstStyle/>
          <a:p>
            <a:pPr>
              <a:defRPr/>
            </a:pPr>
            <a:fld id="{CB8DF6AF-5E10-41B2-B56A-5DF8B832207F}" type="slidenum">
              <a:rPr lang="en-US" smtClean="0"/>
              <a:pPr>
                <a:defRPr/>
              </a:pPr>
              <a:t>4</a:t>
            </a:fld>
            <a:endParaRPr lang="en-US"/>
          </a:p>
        </p:txBody>
      </p:sp>
    </p:spTree>
    <p:extLst>
      <p:ext uri="{BB962C8B-B14F-4D97-AF65-F5344CB8AC3E}">
        <p14:creationId xmlns:p14="http://schemas.microsoft.com/office/powerpoint/2010/main" val="169851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slide of</a:t>
            </a:r>
            <a:r>
              <a:rPr lang="en-US" baseline="0" dirty="0"/>
              <a:t> VersionOne and the progressive path to completion for each of the SDL activities the PSC is working on.</a:t>
            </a:r>
          </a:p>
          <a:p>
            <a:endParaRPr lang="en-US" baseline="0" dirty="0"/>
          </a:p>
          <a:p>
            <a:r>
              <a:rPr lang="en-US" baseline="0" dirty="0"/>
              <a:t>As each Sprint begins, they move the activities from “left to right” and once the test &amp; tasks for each story is completed.  </a:t>
            </a:r>
          </a:p>
          <a:p>
            <a:r>
              <a:rPr lang="en-US" baseline="0" dirty="0"/>
              <a:t>The “artifacts” are then attached to the Story level to show it meets all criteria needed to be listed as Complete or Accepted and Closed at the end of Sprint.</a:t>
            </a:r>
          </a:p>
          <a:p>
            <a:endParaRPr lang="en-US" baseline="0" dirty="0"/>
          </a:p>
          <a:p>
            <a:r>
              <a:rPr lang="en-US" baseline="0" dirty="0"/>
              <a:t>This is where we need to make sure all SDL activities identified for a release “Must be completed” otherwise it will require a Security Exception to be created.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B8DF6AF-5E10-41B2-B56A-5DF8B832207F}" type="slidenum">
              <a:rPr lang="en-US" smtClean="0"/>
              <a:pPr>
                <a:defRPr/>
              </a:pPr>
              <a:t>20</a:t>
            </a:fld>
            <a:endParaRPr lang="en-US"/>
          </a:p>
        </p:txBody>
      </p:sp>
    </p:spTree>
    <p:extLst>
      <p:ext uri="{BB962C8B-B14F-4D97-AF65-F5344CB8AC3E}">
        <p14:creationId xmlns:p14="http://schemas.microsoft.com/office/powerpoint/2010/main" val="228874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B8DF6AF-5E10-41B2-B56A-5DF8B832207F}" type="slidenum">
              <a:rPr lang="en-US" smtClean="0"/>
              <a:pPr>
                <a:defRPr/>
              </a:pPr>
              <a:t>22</a:t>
            </a:fld>
            <a:endParaRPr lang="en-US"/>
          </a:p>
        </p:txBody>
      </p:sp>
    </p:spTree>
    <p:extLst>
      <p:ext uri="{BB962C8B-B14F-4D97-AF65-F5344CB8AC3E}">
        <p14:creationId xmlns:p14="http://schemas.microsoft.com/office/powerpoint/2010/main" val="58439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50000"/>
              </a:spcBef>
            </a:pPr>
            <a:fld id="{14E87F4E-0B1F-4824-8867-4105BBAF1565}" type="slidenum">
              <a:rPr lang="en-US" altLang="en-US">
                <a:latin typeface="Verdana" panose="020B0604030504040204" pitchFamily="34" charset="0"/>
              </a:rPr>
              <a:pPr>
                <a:spcBef>
                  <a:spcPct val="50000"/>
                </a:spcBef>
              </a:pPr>
              <a:t>29</a:t>
            </a:fld>
            <a:endParaRPr lang="en-US" altLang="en-US">
              <a:latin typeface="Verdana" panose="020B0604030504040204" pitchFamily="34" charset="0"/>
            </a:endParaRPr>
          </a:p>
        </p:txBody>
      </p:sp>
    </p:spTree>
    <p:extLst>
      <p:ext uri="{BB962C8B-B14F-4D97-AF65-F5344CB8AC3E}">
        <p14:creationId xmlns:p14="http://schemas.microsoft.com/office/powerpoint/2010/main" val="180274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numCol="1" anchor="t" anchorCtr="0" compatLnSpc="1">
            <a:prstTxWarp prst="textNoShape">
              <a:avLst/>
            </a:prstTxWarp>
          </a:bodyPr>
          <a:lstStyle/>
          <a:p>
            <a:pPr eaLnBrk="1" hangingPunct="1">
              <a:spcBef>
                <a:spcPct val="0"/>
              </a:spcBef>
            </a:pPr>
            <a:endParaRPr lang="de-DE"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55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21"/>
          <p:cNvSpPr>
            <a:spLocks noGrp="1"/>
          </p:cNvSpPr>
          <p:nvPr>
            <p:ph type="dt" sz="half" idx="11"/>
          </p:nvPr>
        </p:nvSpPr>
        <p:spPr/>
        <p:txBody>
          <a:bodyPr/>
          <a:lstStyle>
            <a:lvl1pPr>
              <a:defRPr sz="1000">
                <a:solidFill>
                  <a:schemeClr val="bg1"/>
                </a:solidFill>
              </a:defRPr>
            </a:lvl1pPr>
          </a:lstStyle>
          <a:p>
            <a:pPr>
              <a:defRPr/>
            </a:pPr>
            <a:fld id="{65281CBF-2F66-4A93-92C3-062008826323}" type="datetime1">
              <a:rPr lang="en-US"/>
              <a:pPr>
                <a:defRPr/>
              </a:pPr>
              <a:t>10/9/2018</a:t>
            </a:fld>
            <a:endParaRPr lang="en-US" dirty="0"/>
          </a:p>
        </p:txBody>
      </p:sp>
      <p:sp>
        <p:nvSpPr>
          <p:cNvPr id="6" name="Slide Number Placeholder 22"/>
          <p:cNvSpPr>
            <a:spLocks noGrp="1"/>
          </p:cNvSpPr>
          <p:nvPr>
            <p:ph type="sldNum" sz="quarter" idx="12"/>
          </p:nvPr>
        </p:nvSpPr>
        <p:spPr/>
        <p:txBody>
          <a:bodyPr/>
          <a:lstStyle>
            <a:lvl1pPr>
              <a:defRPr smtClean="0"/>
            </a:lvl1pPr>
          </a:lstStyle>
          <a:p>
            <a:pPr>
              <a:defRPr/>
            </a:pPr>
            <a:fld id="{4B6DB0BC-3C78-4081-BC2E-EF9D3AADE1C6}" type="slidenum">
              <a:rPr lang="en-US"/>
              <a:pPr>
                <a:defRPr/>
              </a:pPr>
              <a:t>‹#›</a:t>
            </a:fld>
            <a:endParaRPr lang="en-US"/>
          </a:p>
        </p:txBody>
      </p:sp>
    </p:spTree>
    <p:extLst>
      <p:ext uri="{BB962C8B-B14F-4D97-AF65-F5344CB8AC3E}">
        <p14:creationId xmlns:p14="http://schemas.microsoft.com/office/powerpoint/2010/main" val="14782096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201739"/>
            <a:ext cx="4041775" cy="471373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9788" y="1201739"/>
            <a:ext cx="4043362" cy="470229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1"/>
          <p:cNvSpPr>
            <a:spLocks noGrp="1"/>
          </p:cNvSpPr>
          <p:nvPr>
            <p:ph type="dt" sz="half" idx="11"/>
          </p:nvPr>
        </p:nvSpPr>
        <p:spPr/>
        <p:txBody>
          <a:bodyPr/>
          <a:lstStyle>
            <a:lvl1pPr>
              <a:defRPr sz="1000">
                <a:solidFill>
                  <a:schemeClr val="bg1"/>
                </a:solidFill>
              </a:defRPr>
            </a:lvl1pPr>
          </a:lstStyle>
          <a:p>
            <a:pPr>
              <a:defRPr/>
            </a:pPr>
            <a:fld id="{451906C0-64BF-4606-AE8F-D9D31154EF4C}" type="datetime1">
              <a:rPr lang="en-US"/>
              <a:pPr>
                <a:defRPr/>
              </a:pPr>
              <a:t>10/9/2018</a:t>
            </a:fld>
            <a:endParaRPr lang="en-US" dirty="0"/>
          </a:p>
        </p:txBody>
      </p:sp>
      <p:sp>
        <p:nvSpPr>
          <p:cNvPr id="7" name="Slide Number Placeholder 22"/>
          <p:cNvSpPr>
            <a:spLocks noGrp="1"/>
          </p:cNvSpPr>
          <p:nvPr>
            <p:ph type="sldNum" sz="quarter" idx="12"/>
          </p:nvPr>
        </p:nvSpPr>
        <p:spPr/>
        <p:txBody>
          <a:bodyPr/>
          <a:lstStyle>
            <a:lvl1pPr>
              <a:defRPr smtClean="0"/>
            </a:lvl1pPr>
          </a:lstStyle>
          <a:p>
            <a:pPr>
              <a:defRPr/>
            </a:pPr>
            <a:fld id="{C1EE5B8C-C78B-4707-B1BA-AFFD3FCF64F3}" type="slidenum">
              <a:rPr lang="en-US"/>
              <a:pPr>
                <a:defRPr/>
              </a:pPr>
              <a:t>‹#›</a:t>
            </a:fld>
            <a:endParaRPr lang="en-US"/>
          </a:p>
        </p:txBody>
      </p:sp>
    </p:spTree>
    <p:extLst>
      <p:ext uri="{BB962C8B-B14F-4D97-AF65-F5344CB8AC3E}">
        <p14:creationId xmlns:p14="http://schemas.microsoft.com/office/powerpoint/2010/main" val="39904426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1"/>
          <p:cNvSpPr>
            <a:spLocks noGrp="1"/>
          </p:cNvSpPr>
          <p:nvPr>
            <p:ph type="dt" sz="half" idx="11"/>
          </p:nvPr>
        </p:nvSpPr>
        <p:spPr/>
        <p:txBody>
          <a:bodyPr/>
          <a:lstStyle>
            <a:lvl1pPr>
              <a:defRPr sz="1000">
                <a:solidFill>
                  <a:schemeClr val="bg1"/>
                </a:solidFill>
              </a:defRPr>
            </a:lvl1pPr>
          </a:lstStyle>
          <a:p>
            <a:pPr>
              <a:defRPr/>
            </a:pPr>
            <a:fld id="{74A93014-49C1-488D-B30A-EEAF80F91F3B}" type="datetime1">
              <a:rPr lang="en-US"/>
              <a:pPr>
                <a:defRPr/>
              </a:pPr>
              <a:t>10/9/2018</a:t>
            </a:fld>
            <a:endParaRPr lang="en-US" dirty="0"/>
          </a:p>
        </p:txBody>
      </p:sp>
      <p:sp>
        <p:nvSpPr>
          <p:cNvPr id="5" name="Slide Number Placeholder 22"/>
          <p:cNvSpPr>
            <a:spLocks noGrp="1"/>
          </p:cNvSpPr>
          <p:nvPr>
            <p:ph type="sldNum" sz="quarter" idx="12"/>
          </p:nvPr>
        </p:nvSpPr>
        <p:spPr/>
        <p:txBody>
          <a:bodyPr/>
          <a:lstStyle>
            <a:lvl1pPr>
              <a:defRPr smtClean="0"/>
            </a:lvl1pPr>
          </a:lstStyle>
          <a:p>
            <a:pPr>
              <a:defRPr/>
            </a:pPr>
            <a:fld id="{548D2644-7679-4FE7-ACA0-A5C7BEA63276}" type="slidenum">
              <a:rPr lang="en-US"/>
              <a:pPr>
                <a:defRPr/>
              </a:pPr>
              <a:t>‹#›</a:t>
            </a:fld>
            <a:endParaRPr lang="en-US"/>
          </a:p>
        </p:txBody>
      </p:sp>
    </p:spTree>
    <p:extLst>
      <p:ext uri="{BB962C8B-B14F-4D97-AF65-F5344CB8AC3E}">
        <p14:creationId xmlns:p14="http://schemas.microsoft.com/office/powerpoint/2010/main" val="2813473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1"/>
          <p:cNvSpPr>
            <a:spLocks noGrp="1"/>
          </p:cNvSpPr>
          <p:nvPr>
            <p:ph type="dt" sz="half" idx="11"/>
          </p:nvPr>
        </p:nvSpPr>
        <p:spPr/>
        <p:txBody>
          <a:bodyPr/>
          <a:lstStyle>
            <a:lvl1pPr>
              <a:defRPr sz="1000">
                <a:solidFill>
                  <a:schemeClr val="bg1"/>
                </a:solidFill>
              </a:defRPr>
            </a:lvl1pPr>
          </a:lstStyle>
          <a:p>
            <a:pPr>
              <a:defRPr/>
            </a:pPr>
            <a:fld id="{100A005C-9B2F-4BD3-8EEF-6D146ACE39C0}" type="datetime1">
              <a:rPr lang="en-US"/>
              <a:pPr>
                <a:defRPr/>
              </a:pPr>
              <a:t>10/9/2018</a:t>
            </a:fld>
            <a:endParaRPr lang="en-US" dirty="0"/>
          </a:p>
        </p:txBody>
      </p:sp>
      <p:sp>
        <p:nvSpPr>
          <p:cNvPr id="4" name="Slide Number Placeholder 22"/>
          <p:cNvSpPr>
            <a:spLocks noGrp="1"/>
          </p:cNvSpPr>
          <p:nvPr>
            <p:ph type="sldNum" sz="quarter" idx="12"/>
          </p:nvPr>
        </p:nvSpPr>
        <p:spPr/>
        <p:txBody>
          <a:bodyPr/>
          <a:lstStyle>
            <a:lvl1pPr>
              <a:defRPr smtClean="0"/>
            </a:lvl1pPr>
          </a:lstStyle>
          <a:p>
            <a:pPr>
              <a:defRPr/>
            </a:pPr>
            <a:fld id="{383C54E9-A64E-4EF7-B769-506B519B707D}" type="slidenum">
              <a:rPr lang="en-US"/>
              <a:pPr>
                <a:defRPr/>
              </a:pPr>
              <a:t>‹#›</a:t>
            </a:fld>
            <a:endParaRPr lang="en-US"/>
          </a:p>
        </p:txBody>
      </p:sp>
    </p:spTree>
    <p:extLst>
      <p:ext uri="{BB962C8B-B14F-4D97-AF65-F5344CB8AC3E}">
        <p14:creationId xmlns:p14="http://schemas.microsoft.com/office/powerpoint/2010/main" val="314643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12" descr="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9338"/>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8" descr="backgroun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5588"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txBox="1">
            <a:spLocks noChangeArrowheads="1"/>
          </p:cNvSpPr>
          <p:nvPr/>
        </p:nvSpPr>
        <p:spPr bwMode="auto">
          <a:xfrm>
            <a:off x="681038" y="6280150"/>
            <a:ext cx="2243137" cy="457200"/>
          </a:xfrm>
          <a:prstGeom prst="rect">
            <a:avLst/>
          </a:prstGeom>
          <a:noFill/>
          <a:ln w="9525">
            <a:noFill/>
            <a:miter lim="800000"/>
            <a:headEnd/>
            <a:tailEnd/>
          </a:ln>
          <a:effectLst/>
        </p:spPr>
        <p:txBody>
          <a:bodyPr wrap="none"/>
          <a:lstStyle>
            <a:lvl1pPr eaLnBrk="0" hangingPunct="0">
              <a:defRPr sz="2000">
                <a:solidFill>
                  <a:schemeClr val="tx1"/>
                </a:solidFill>
                <a:latin typeface="Verdana" charset="0"/>
                <a:ea typeface="MS PGothic" charset="0"/>
                <a:cs typeface="MS PGothic" charset="0"/>
              </a:defRPr>
            </a:lvl1pPr>
            <a:lvl2pPr marL="742950" indent="-285750" eaLnBrk="0" hangingPunct="0">
              <a:defRPr sz="2000">
                <a:solidFill>
                  <a:schemeClr val="tx1"/>
                </a:solidFill>
                <a:latin typeface="Verdana" charset="0"/>
                <a:ea typeface="MS PGothic" charset="0"/>
                <a:cs typeface="MS PGothic" charset="0"/>
              </a:defRPr>
            </a:lvl2pPr>
            <a:lvl3pPr marL="1143000" indent="-228600" eaLnBrk="0" hangingPunct="0">
              <a:defRPr sz="2000">
                <a:solidFill>
                  <a:schemeClr val="tx1"/>
                </a:solidFill>
                <a:latin typeface="Verdana" charset="0"/>
                <a:ea typeface="MS PGothic" charset="0"/>
                <a:cs typeface="MS PGothic" charset="0"/>
              </a:defRPr>
            </a:lvl3pPr>
            <a:lvl4pPr marL="1600200" indent="-228600" eaLnBrk="0" hangingPunct="0">
              <a:defRPr sz="2000">
                <a:solidFill>
                  <a:schemeClr val="tx1"/>
                </a:solidFill>
                <a:latin typeface="Verdana" charset="0"/>
                <a:ea typeface="MS PGothic" charset="0"/>
                <a:cs typeface="MS PGothic" charset="0"/>
              </a:defRPr>
            </a:lvl4pPr>
            <a:lvl5pPr marL="2057400" indent="-228600" eaLnBrk="0" hangingPunct="0">
              <a:defRPr sz="20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Verdana" charset="0"/>
                <a:ea typeface="MS PGothic" charset="0"/>
                <a:cs typeface="MS PGothic" charset="0"/>
              </a:defRPr>
            </a:lvl9pPr>
          </a:lstStyle>
          <a:p>
            <a:pPr eaLnBrk="1" hangingPunct="1">
              <a:lnSpc>
                <a:spcPct val="120000"/>
              </a:lnSpc>
              <a:spcBef>
                <a:spcPct val="50000"/>
              </a:spcBef>
              <a:defRPr/>
            </a:pPr>
            <a:r>
              <a:rPr lang="en-US" sz="1200" b="1" dirty="0">
                <a:solidFill>
                  <a:srgbClr val="FFFFFF"/>
                </a:solidFill>
              </a:rPr>
              <a:t>DVQC 2011</a:t>
            </a:r>
          </a:p>
          <a:p>
            <a:pPr eaLnBrk="1" hangingPunct="1">
              <a:lnSpc>
                <a:spcPct val="120000"/>
              </a:lnSpc>
              <a:spcBef>
                <a:spcPct val="50000"/>
              </a:spcBef>
              <a:defRPr/>
            </a:pPr>
            <a:r>
              <a:rPr lang="en-US" sz="1000" b="1" dirty="0">
                <a:solidFill>
                  <a:srgbClr val="FFFFFF"/>
                </a:solidFill>
              </a:rPr>
              <a:t>DPD Validation and Quality Conference</a:t>
            </a:r>
          </a:p>
        </p:txBody>
      </p:sp>
      <p:pic>
        <p:nvPicPr>
          <p:cNvPr id="7" name="Picture 12" descr="intSFT_w.eps"/>
          <p:cNvPicPr>
            <a:picLocks noChangeAspect="1"/>
          </p:cNvPicPr>
          <p:nvPr/>
        </p:nvPicPr>
        <p:blipFill>
          <a:blip r:embed="rId4" cstate="print">
            <a:extLst>
              <a:ext uri="{28A0092B-C50C-407E-A947-70E740481C1C}">
                <a14:useLocalDpi xmlns:a14="http://schemas.microsoft.com/office/drawing/2010/main" val="0"/>
              </a:ext>
            </a:extLst>
          </a:blip>
          <a:srcRect l="4047" r="2625" b="8128"/>
          <a:stretch>
            <a:fillRect/>
          </a:stretch>
        </p:blipFill>
        <p:spPr bwMode="auto">
          <a:xfrm>
            <a:off x="-11113" y="6142038"/>
            <a:ext cx="7794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transition_bkg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5715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p:nvPr userDrawn="1"/>
        </p:nvSpPr>
        <p:spPr>
          <a:xfrm>
            <a:off x="416109" y="406365"/>
            <a:ext cx="8350701" cy="707886"/>
          </a:xfrm>
          <a:prstGeom prst="rect">
            <a:avLst/>
          </a:prstGeom>
        </p:spPr>
        <p:txBody>
          <a:bodyPr>
            <a:spAutoFit/>
          </a:bodyPr>
          <a:lstStyle/>
          <a:p>
            <a:pPr eaLnBrk="1" hangingPunct="1">
              <a:defRPr/>
            </a:pPr>
            <a:r>
              <a:rPr lang="en-US" dirty="0">
                <a:solidFill>
                  <a:schemeClr val="bg1"/>
                </a:solidFill>
              </a:rPr>
              <a:t>“Accelerate the work in security and privacy through security architecture/design, security validation, and innovation.”</a:t>
            </a:r>
          </a:p>
        </p:txBody>
      </p:sp>
      <p:pic>
        <p:nvPicPr>
          <p:cNvPr id="12" name="Picture 12" descr="intSFT_w.eps"/>
          <p:cNvPicPr>
            <a:picLocks noChangeAspect="1"/>
          </p:cNvPicPr>
          <p:nvPr userDrawn="1"/>
        </p:nvPicPr>
        <p:blipFill>
          <a:blip r:embed="rId4">
            <a:extLst>
              <a:ext uri="{28A0092B-C50C-407E-A947-70E740481C1C}">
                <a14:useLocalDpi xmlns:a14="http://schemas.microsoft.com/office/drawing/2010/main" val="0"/>
              </a:ext>
            </a:extLst>
          </a:blip>
          <a:srcRect l="4047" r="2625" b="8128"/>
          <a:stretch>
            <a:fillRect/>
          </a:stretch>
        </p:blipFill>
        <p:spPr bwMode="auto">
          <a:xfrm>
            <a:off x="0" y="5494338"/>
            <a:ext cx="143986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3"/>
          <p:cNvSpPr txBox="1">
            <a:spLocks noChangeArrowheads="1"/>
          </p:cNvSpPr>
          <p:nvPr userDrawn="1"/>
        </p:nvSpPr>
        <p:spPr bwMode="auto">
          <a:xfrm>
            <a:off x="1430338" y="6119813"/>
            <a:ext cx="47466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eaLnBrk="1" hangingPunct="1">
              <a:lnSpc>
                <a:spcPct val="120000"/>
              </a:lnSpc>
              <a:spcBef>
                <a:spcPct val="50000"/>
              </a:spcBef>
              <a:defRPr/>
            </a:pPr>
            <a:r>
              <a:rPr lang="en-US" sz="1200" b="1" dirty="0" err="1">
                <a:solidFill>
                  <a:srgbClr val="FFFFFF"/>
                </a:solidFill>
                <a:cs typeface="Arial" charset="0"/>
              </a:rPr>
              <a:t>SecCon</a:t>
            </a:r>
            <a:r>
              <a:rPr lang="en-US" sz="1200" b="1" dirty="0">
                <a:solidFill>
                  <a:srgbClr val="FFFFFF"/>
                </a:solidFill>
                <a:cs typeface="Arial" charset="0"/>
              </a:rPr>
              <a:t> 2016</a:t>
            </a:r>
          </a:p>
          <a:p>
            <a:pPr eaLnBrk="1" hangingPunct="1">
              <a:lnSpc>
                <a:spcPct val="120000"/>
              </a:lnSpc>
              <a:spcBef>
                <a:spcPct val="50000"/>
              </a:spcBef>
              <a:defRPr/>
            </a:pPr>
            <a:r>
              <a:rPr lang="en-US" sz="1000" b="1" dirty="0">
                <a:solidFill>
                  <a:srgbClr val="FFFFFF"/>
                </a:solidFill>
                <a:cs typeface="Arial" charset="0"/>
              </a:rPr>
              <a:t>SSG SW Security Conference</a:t>
            </a:r>
          </a:p>
        </p:txBody>
      </p:sp>
      <p:sp>
        <p:nvSpPr>
          <p:cNvPr id="8" name="Title 1"/>
          <p:cNvSpPr>
            <a:spLocks noGrp="1"/>
          </p:cNvSpPr>
          <p:nvPr>
            <p:ph type="ctrTitle"/>
          </p:nvPr>
        </p:nvSpPr>
        <p:spPr>
          <a:xfrm>
            <a:off x="536029" y="2442161"/>
            <a:ext cx="7772400" cy="906011"/>
          </a:xfrm>
        </p:spPr>
        <p:txBody>
          <a:bodyPr>
            <a:normAutofit/>
          </a:bodyPr>
          <a:lstStyle>
            <a:lvl1pPr algn="r">
              <a:defRPr sz="2000">
                <a:solidFill>
                  <a:schemeClr val="bg1"/>
                </a:solidFill>
              </a:defRPr>
            </a:lvl1pPr>
          </a:lstStyle>
          <a:p>
            <a:r>
              <a:rPr lang="en-US" dirty="0"/>
              <a:t>Click to edit Master title style</a:t>
            </a:r>
          </a:p>
        </p:txBody>
      </p:sp>
      <p:sp>
        <p:nvSpPr>
          <p:cNvPr id="9" name="Rectangle 5"/>
          <p:cNvSpPr>
            <a:spLocks noGrp="1" noChangeArrowheads="1"/>
          </p:cNvSpPr>
          <p:nvPr>
            <p:ph type="subTitle" sz="quarter" idx="1"/>
          </p:nvPr>
        </p:nvSpPr>
        <p:spPr>
          <a:xfrm>
            <a:off x="540223" y="3591451"/>
            <a:ext cx="7811070" cy="888657"/>
          </a:xfrm>
        </p:spPr>
        <p:txBody>
          <a:bodyPr lIns="91440" tIns="45720" rIns="91440" bIns="45720"/>
          <a:lstStyle>
            <a:lvl1pPr marL="0" indent="0" algn="r">
              <a:buFontTx/>
              <a:buNone/>
              <a:defRPr sz="1800">
                <a:solidFill>
                  <a:schemeClr val="bg1"/>
                </a:solidFill>
              </a:defRPr>
            </a:lvl1pPr>
          </a:lstStyle>
          <a:p>
            <a:r>
              <a:rPr lang="en-US" dirty="0"/>
              <a:t>Click to edit Master subtitle style</a:t>
            </a:r>
          </a:p>
        </p:txBody>
      </p:sp>
      <p:sp>
        <p:nvSpPr>
          <p:cNvPr id="14" name="Date Placeholder 21"/>
          <p:cNvSpPr>
            <a:spLocks noGrp="1"/>
          </p:cNvSpPr>
          <p:nvPr>
            <p:ph type="dt" sz="half" idx="10"/>
          </p:nvPr>
        </p:nvSpPr>
        <p:spPr/>
        <p:txBody>
          <a:bodyPr/>
          <a:lstStyle>
            <a:lvl1pPr>
              <a:defRPr sz="1000">
                <a:solidFill>
                  <a:schemeClr val="bg1"/>
                </a:solidFill>
              </a:defRPr>
            </a:lvl1pPr>
          </a:lstStyle>
          <a:p>
            <a:pPr>
              <a:defRPr/>
            </a:pPr>
            <a:fld id="{F94EB659-5FF5-4D84-B772-A46108F4A47E}" type="datetime1">
              <a:rPr lang="en-US"/>
              <a:pPr>
                <a:defRPr/>
              </a:pPr>
              <a:t>10/9/2018</a:t>
            </a:fld>
            <a:endParaRPr lang="en-US" dirty="0"/>
          </a:p>
        </p:txBody>
      </p:sp>
    </p:spTree>
    <p:extLst>
      <p:ext uri="{BB962C8B-B14F-4D97-AF65-F5344CB8AC3E}">
        <p14:creationId xmlns:p14="http://schemas.microsoft.com/office/powerpoint/2010/main" val="39507587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12" descr="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29338"/>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8" descr="backgroun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5588"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txBox="1">
            <a:spLocks noChangeArrowheads="1"/>
          </p:cNvSpPr>
          <p:nvPr/>
        </p:nvSpPr>
        <p:spPr bwMode="auto">
          <a:xfrm>
            <a:off x="919163" y="6232525"/>
            <a:ext cx="2243137" cy="457200"/>
          </a:xfrm>
          <a:prstGeom prst="rect">
            <a:avLst/>
          </a:prstGeom>
          <a:noFill/>
          <a:ln w="9525">
            <a:noFill/>
            <a:miter lim="800000"/>
            <a:headEnd/>
            <a:tailEnd/>
          </a:ln>
          <a:effectLst/>
        </p:spPr>
        <p:txBody>
          <a:bodyPr wrap="none"/>
          <a:lstStyle>
            <a:lvl1pPr eaLnBrk="0" hangingPunct="0">
              <a:defRPr sz="2000">
                <a:solidFill>
                  <a:schemeClr val="tx1"/>
                </a:solidFill>
                <a:latin typeface="Verdana" charset="0"/>
                <a:ea typeface="MS PGothic" charset="0"/>
                <a:cs typeface="MS PGothic" charset="0"/>
              </a:defRPr>
            </a:lvl1pPr>
            <a:lvl2pPr marL="742950" indent="-285750" eaLnBrk="0" hangingPunct="0">
              <a:defRPr sz="2000">
                <a:solidFill>
                  <a:schemeClr val="tx1"/>
                </a:solidFill>
                <a:latin typeface="Verdana" charset="0"/>
                <a:ea typeface="MS PGothic" charset="0"/>
                <a:cs typeface="MS PGothic" charset="0"/>
              </a:defRPr>
            </a:lvl2pPr>
            <a:lvl3pPr marL="1143000" indent="-228600" eaLnBrk="0" hangingPunct="0">
              <a:defRPr sz="2000">
                <a:solidFill>
                  <a:schemeClr val="tx1"/>
                </a:solidFill>
                <a:latin typeface="Verdana" charset="0"/>
                <a:ea typeface="MS PGothic" charset="0"/>
                <a:cs typeface="MS PGothic" charset="0"/>
              </a:defRPr>
            </a:lvl3pPr>
            <a:lvl4pPr marL="1600200" indent="-228600" eaLnBrk="0" hangingPunct="0">
              <a:defRPr sz="2000">
                <a:solidFill>
                  <a:schemeClr val="tx1"/>
                </a:solidFill>
                <a:latin typeface="Verdana" charset="0"/>
                <a:ea typeface="MS PGothic" charset="0"/>
                <a:cs typeface="MS PGothic" charset="0"/>
              </a:defRPr>
            </a:lvl4pPr>
            <a:lvl5pPr marL="2057400" indent="-228600" eaLnBrk="0" hangingPunct="0">
              <a:defRPr sz="20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Verdana" charset="0"/>
                <a:ea typeface="MS PGothic" charset="0"/>
                <a:cs typeface="MS PGothic" charset="0"/>
              </a:defRPr>
            </a:lvl9pPr>
          </a:lstStyle>
          <a:p>
            <a:pPr eaLnBrk="1" hangingPunct="1">
              <a:lnSpc>
                <a:spcPct val="120000"/>
              </a:lnSpc>
              <a:spcBef>
                <a:spcPct val="50000"/>
              </a:spcBef>
              <a:defRPr/>
            </a:pPr>
            <a:r>
              <a:rPr lang="en-US" sz="1200" b="1" dirty="0" err="1">
                <a:solidFill>
                  <a:srgbClr val="FFFFFF"/>
                </a:solidFill>
              </a:rPr>
              <a:t>SecCon</a:t>
            </a:r>
            <a:r>
              <a:rPr lang="en-US" sz="1200" b="1" dirty="0">
                <a:solidFill>
                  <a:srgbClr val="FFFFFF"/>
                </a:solidFill>
              </a:rPr>
              <a:t> 2015</a:t>
            </a:r>
          </a:p>
          <a:p>
            <a:pPr eaLnBrk="1" hangingPunct="1">
              <a:lnSpc>
                <a:spcPct val="120000"/>
              </a:lnSpc>
              <a:spcBef>
                <a:spcPct val="50000"/>
              </a:spcBef>
              <a:defRPr/>
            </a:pPr>
            <a:r>
              <a:rPr lang="en-US" sz="1000" b="1" dirty="0">
                <a:solidFill>
                  <a:srgbClr val="FFFFFF"/>
                </a:solidFill>
              </a:rPr>
              <a:t>SSG</a:t>
            </a:r>
            <a:r>
              <a:rPr lang="en-US" sz="1000" b="1" baseline="0" dirty="0">
                <a:solidFill>
                  <a:srgbClr val="FFFFFF"/>
                </a:solidFill>
              </a:rPr>
              <a:t> SW </a:t>
            </a:r>
            <a:r>
              <a:rPr lang="en-US" sz="1000" b="1" dirty="0">
                <a:solidFill>
                  <a:srgbClr val="FFFFFF"/>
                </a:solidFill>
              </a:rPr>
              <a:t>Security Conference</a:t>
            </a:r>
          </a:p>
        </p:txBody>
      </p:sp>
      <p:pic>
        <p:nvPicPr>
          <p:cNvPr id="7" name="Picture 12" descr="intSFT_w.eps"/>
          <p:cNvPicPr>
            <a:picLocks noChangeAspect="1"/>
          </p:cNvPicPr>
          <p:nvPr/>
        </p:nvPicPr>
        <p:blipFill>
          <a:blip r:embed="rId4" cstate="print">
            <a:extLst>
              <a:ext uri="{28A0092B-C50C-407E-A947-70E740481C1C}">
                <a14:useLocalDpi xmlns:a14="http://schemas.microsoft.com/office/drawing/2010/main" val="0"/>
              </a:ext>
            </a:extLst>
          </a:blip>
          <a:srcRect l="4047" r="2625" b="8128"/>
          <a:stretch>
            <a:fillRect/>
          </a:stretch>
        </p:blipFill>
        <p:spPr bwMode="auto">
          <a:xfrm>
            <a:off x="-11113" y="6142038"/>
            <a:ext cx="7794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57200" y="2187575"/>
            <a:ext cx="7772400" cy="1470025"/>
          </a:xfrm>
        </p:spPr>
        <p:txBody>
          <a:bodyPr>
            <a:normAutofit/>
          </a:bodyPr>
          <a:lstStyle>
            <a:lvl1pPr>
              <a:defRPr sz="2000">
                <a:solidFill>
                  <a:schemeClr val="bg2"/>
                </a:solidFill>
              </a:defRPr>
            </a:lvl1pPr>
          </a:lstStyle>
          <a:p>
            <a:r>
              <a:rPr lang="en-US" dirty="0"/>
              <a:t>Click to edit Master title style</a:t>
            </a:r>
          </a:p>
        </p:txBody>
      </p:sp>
      <p:sp>
        <p:nvSpPr>
          <p:cNvPr id="9" name="Rectangle 5"/>
          <p:cNvSpPr>
            <a:spLocks noGrp="1" noChangeArrowheads="1"/>
          </p:cNvSpPr>
          <p:nvPr>
            <p:ph type="subTitle" sz="quarter" idx="1"/>
          </p:nvPr>
        </p:nvSpPr>
        <p:spPr>
          <a:xfrm>
            <a:off x="461394" y="3812305"/>
            <a:ext cx="7811070" cy="1279236"/>
          </a:xfrm>
        </p:spPr>
        <p:txBody>
          <a:bodyPr lIns="91440" tIns="45720" rIns="91440" bIns="45720"/>
          <a:lstStyle>
            <a:lvl1pPr marL="0" indent="0" algn="l">
              <a:buFontTx/>
              <a:buNone/>
              <a:defRPr sz="1800">
                <a:solidFill>
                  <a:schemeClr val="bg2"/>
                </a:solidFill>
              </a:defRPr>
            </a:lvl1pPr>
          </a:lstStyle>
          <a:p>
            <a:r>
              <a:rPr lang="en-US" dirty="0"/>
              <a:t>Click to edit Master subtitle style</a:t>
            </a:r>
          </a:p>
        </p:txBody>
      </p:sp>
      <p:sp>
        <p:nvSpPr>
          <p:cNvPr id="11" name="Date Placeholder 21"/>
          <p:cNvSpPr>
            <a:spLocks noGrp="1"/>
          </p:cNvSpPr>
          <p:nvPr>
            <p:ph type="dt" sz="half" idx="11"/>
          </p:nvPr>
        </p:nvSpPr>
        <p:spPr/>
        <p:txBody>
          <a:bodyPr/>
          <a:lstStyle>
            <a:lvl1pPr>
              <a:defRPr sz="1000">
                <a:solidFill>
                  <a:schemeClr val="bg1"/>
                </a:solidFill>
              </a:defRPr>
            </a:lvl1pPr>
          </a:lstStyle>
          <a:p>
            <a:pPr>
              <a:defRPr/>
            </a:pPr>
            <a:fld id="{9355B1EF-85C4-4D31-B8BF-42C8DA9737BF}" type="datetime1">
              <a:rPr lang="en-US"/>
              <a:pPr>
                <a:defRPr/>
              </a:pPr>
              <a:t>10/9/2018</a:t>
            </a:fld>
            <a:endParaRPr lang="en-US" dirty="0"/>
          </a:p>
        </p:txBody>
      </p:sp>
      <p:sp>
        <p:nvSpPr>
          <p:cNvPr id="12" name="Slide Number Placeholder 22"/>
          <p:cNvSpPr>
            <a:spLocks noGrp="1"/>
          </p:cNvSpPr>
          <p:nvPr>
            <p:ph type="sldNum" sz="quarter" idx="12"/>
          </p:nvPr>
        </p:nvSpPr>
        <p:spPr/>
        <p:txBody>
          <a:bodyPr/>
          <a:lstStyle>
            <a:lvl1pPr>
              <a:defRPr smtClean="0"/>
            </a:lvl1pPr>
          </a:lstStyle>
          <a:p>
            <a:pPr>
              <a:defRPr/>
            </a:pPr>
            <a:fld id="{C8E9C33A-3E04-4AF7-8B99-569214B67F74}" type="slidenum">
              <a:rPr lang="en-US"/>
              <a:pPr>
                <a:defRPr/>
              </a:pPr>
              <a:t>‹#›</a:t>
            </a:fld>
            <a:endParaRPr lang="en-US"/>
          </a:p>
        </p:txBody>
      </p:sp>
    </p:spTree>
    <p:extLst>
      <p:ext uri="{BB962C8B-B14F-4D97-AF65-F5344CB8AC3E}">
        <p14:creationId xmlns:p14="http://schemas.microsoft.com/office/powerpoint/2010/main" val="194710789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3893" y="6493009"/>
            <a:ext cx="822595" cy="206103"/>
          </a:xfrm>
          <a:prstGeom prst="rect">
            <a:avLst/>
          </a:prstGeom>
        </p:spPr>
        <p:txBody>
          <a:bodyPr lIns="91436" tIns="45718" rIns="91436" bIns="45718"/>
          <a:lstStyle>
            <a:lvl1pPr>
              <a:defRPr>
                <a:solidFill>
                  <a:schemeClr val="bg2"/>
                </a:solidFill>
              </a:defRPr>
            </a:lvl1pPr>
          </a:lstStyle>
          <a:p>
            <a:r>
              <a:rPr lang="en-US"/>
              <a:t>4/21/2014</a:t>
            </a:r>
          </a:p>
        </p:txBody>
      </p:sp>
      <p:sp>
        <p:nvSpPr>
          <p:cNvPr id="5" name="Footer Placeholder 4" hidden="1"/>
          <p:cNvSpPr>
            <a:spLocks noGrp="1"/>
          </p:cNvSpPr>
          <p:nvPr>
            <p:ph type="ftr" sz="quarter" idx="11"/>
          </p:nvPr>
        </p:nvSpPr>
        <p:spPr>
          <a:xfrm>
            <a:off x="3097924" y="6493009"/>
            <a:ext cx="2940147" cy="206103"/>
          </a:xfrm>
          <a:prstGeom prst="rect">
            <a:avLst/>
          </a:prstGeom>
        </p:spPr>
        <p:txBody>
          <a:bodyPr lIns="91436" tIns="45718" rIns="91436" bIns="45718"/>
          <a:lstStyle>
            <a:lvl1pPr>
              <a:defRPr>
                <a:solidFill>
                  <a:schemeClr val="bg2"/>
                </a:solidFill>
              </a:defRPr>
            </a:lvl1pPr>
          </a:lstStyle>
          <a:p>
            <a:endParaRPr lang="en-US"/>
          </a:p>
        </p:txBody>
      </p:sp>
      <p:sp>
        <p:nvSpPr>
          <p:cNvPr id="10" name="Title Placeholder 1"/>
          <p:cNvSpPr>
            <a:spLocks noGrp="1"/>
          </p:cNvSpPr>
          <p:nvPr>
            <p:ph type="title"/>
          </p:nvPr>
        </p:nvSpPr>
        <p:spPr>
          <a:xfrm>
            <a:off x="457201" y="241300"/>
            <a:ext cx="8226425" cy="973669"/>
          </a:xfrm>
          <a:prstGeom prst="rect">
            <a:avLst/>
          </a:prstGeom>
        </p:spPr>
        <p:txBody>
          <a:bodyPr vert="horz" lIns="0" tIns="0" rIns="0" bIns="0" rtlCol="0" anchor="b">
            <a:noAutofit/>
          </a:bodyPr>
          <a:lstStyle/>
          <a:p>
            <a:r>
              <a:rPr lang="en-US" dirty="0"/>
              <a:t>Click to edit Master title style</a:t>
            </a:r>
          </a:p>
        </p:txBody>
      </p:sp>
      <p:sp>
        <p:nvSpPr>
          <p:cNvPr id="12" name="Text Placeholder 2"/>
          <p:cNvSpPr>
            <a:spLocks noGrp="1"/>
          </p:cNvSpPr>
          <p:nvPr>
            <p:ph idx="1"/>
          </p:nvPr>
        </p:nvSpPr>
        <p:spPr>
          <a:xfrm>
            <a:off x="457200" y="1839385"/>
            <a:ext cx="8221980" cy="4339167"/>
          </a:xfrm>
          <a:prstGeom prst="rect">
            <a:avLst/>
          </a:prstGeom>
        </p:spPr>
        <p:txBody>
          <a:bodyPr vert="horz" lIns="0" tIns="0" rIns="0" bIns="45718" rtlCol="0">
            <a:noAutofit/>
          </a:bodyPr>
          <a:lstStyle>
            <a:lvl1pPr>
              <a:defRPr>
                <a:solidFill>
                  <a:schemeClr val="tx1"/>
                </a:solidFill>
              </a:defRPr>
            </a:lvl1pPr>
            <a:lvl2pPr>
              <a:defRPr sz="1600">
                <a:solidFill>
                  <a:schemeClr val="tx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760613" y="6493010"/>
            <a:ext cx="230989" cy="206103"/>
          </a:xfrm>
          <a:prstGeom prst="rect">
            <a:avLst/>
          </a:prstGeom>
        </p:spPr>
        <p:txBody>
          <a:bodyPr vert="horz" lIns="0" tIns="0" rIns="0" bIns="0" rtlCol="0" anchor="ctr"/>
          <a:lstStyle>
            <a:lvl1pPr algn="l">
              <a:lnSpc>
                <a:spcPct val="90000"/>
              </a:lnSpc>
              <a:defRPr sz="800">
                <a:solidFill>
                  <a:schemeClr val="accent1"/>
                </a:solidFill>
              </a:defRPr>
            </a:lvl1pPr>
          </a:lstStyle>
          <a:p>
            <a:fld id="{EEB8B06D-99A5-468B-806E-293788FE9637}" type="slidenum">
              <a:rPr lang="en-US" smtClean="0"/>
              <a:pPr/>
              <a:t>‹#›</a:t>
            </a:fld>
            <a:endParaRPr lang="en-US"/>
          </a:p>
        </p:txBody>
      </p:sp>
      <p:sp>
        <p:nvSpPr>
          <p:cNvPr id="14" name="Text Placeholder 2"/>
          <p:cNvSpPr>
            <a:spLocks noGrp="1"/>
          </p:cNvSpPr>
          <p:nvPr>
            <p:ph type="body" sz="quarter" idx="21" hasCustomPrompt="1"/>
          </p:nvPr>
        </p:nvSpPr>
        <p:spPr>
          <a:xfrm>
            <a:off x="457201" y="6477000"/>
            <a:ext cx="6804025" cy="203200"/>
          </a:xfrm>
        </p:spPr>
        <p:txBody>
          <a:bodyPr anchor="t"/>
          <a:lstStyle>
            <a:lvl1pPr>
              <a:defRPr sz="800">
                <a:solidFill>
                  <a:schemeClr val="accent1"/>
                </a:solidFill>
              </a:defRPr>
            </a:lvl1pPr>
          </a:lstStyle>
          <a:p>
            <a:pPr lvl="0"/>
            <a:r>
              <a:rPr lang="en-US" dirty="0"/>
              <a:t>Footer</a:t>
            </a:r>
          </a:p>
        </p:txBody>
      </p:sp>
      <p:sp>
        <p:nvSpPr>
          <p:cNvPr id="15" name="Text Placeholder 2"/>
          <p:cNvSpPr>
            <a:spLocks noGrp="1"/>
          </p:cNvSpPr>
          <p:nvPr>
            <p:ph type="body" sz="quarter" idx="22" hasCustomPrompt="1"/>
          </p:nvPr>
        </p:nvSpPr>
        <p:spPr>
          <a:xfrm>
            <a:off x="457201" y="6223005"/>
            <a:ext cx="6804025" cy="203200"/>
          </a:xfrm>
        </p:spPr>
        <p:txBody>
          <a:bodyPr bIns="0" anchor="b"/>
          <a:lstStyle>
            <a:lvl1pPr>
              <a:defRPr sz="900">
                <a:solidFill>
                  <a:schemeClr val="tx1"/>
                </a:solidFill>
              </a:defRPr>
            </a:lvl1pPr>
          </a:lstStyle>
          <a:p>
            <a:pPr lvl="0"/>
            <a:r>
              <a:rPr lang="en-US" dirty="0"/>
              <a:t>Source</a:t>
            </a:r>
          </a:p>
        </p:txBody>
      </p:sp>
    </p:spTree>
    <p:extLst>
      <p:ext uri="{BB962C8B-B14F-4D97-AF65-F5344CB8AC3E}">
        <p14:creationId xmlns:p14="http://schemas.microsoft.com/office/powerpoint/2010/main" val="142531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foote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129338"/>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8" descr="background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4450"/>
            <a:ext cx="9145588"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5613" y="158750"/>
            <a:ext cx="82375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455613" y="1201738"/>
            <a:ext cx="8237537"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8"/>
          <p:cNvSpPr txBox="1">
            <a:spLocks noChangeArrowheads="1"/>
          </p:cNvSpPr>
          <p:nvPr/>
        </p:nvSpPr>
        <p:spPr bwMode="auto">
          <a:xfrm>
            <a:off x="887413" y="6257925"/>
            <a:ext cx="22431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Verdana" pitchFamily="34" charset="0"/>
                <a:ea typeface="ＭＳ Ｐゴシック" pitchFamily="34" charset="-128"/>
              </a:defRPr>
            </a:lvl1pPr>
            <a:lvl2pPr marL="742950" indent="-285750" eaLnBrk="0" hangingPunct="0">
              <a:defRPr sz="2000">
                <a:solidFill>
                  <a:schemeClr val="tx1"/>
                </a:solidFill>
                <a:latin typeface="Verdana" pitchFamily="34" charset="0"/>
                <a:ea typeface="ＭＳ Ｐゴシック" pitchFamily="34" charset="-128"/>
              </a:defRPr>
            </a:lvl2pPr>
            <a:lvl3pPr marL="1143000" indent="-228600" eaLnBrk="0" hangingPunct="0">
              <a:defRPr sz="2000">
                <a:solidFill>
                  <a:schemeClr val="tx1"/>
                </a:solidFill>
                <a:latin typeface="Verdana" pitchFamily="34" charset="0"/>
                <a:ea typeface="ＭＳ Ｐゴシック" pitchFamily="34" charset="-128"/>
              </a:defRPr>
            </a:lvl3pPr>
            <a:lvl4pPr marL="1600200" indent="-228600" eaLnBrk="0" hangingPunct="0">
              <a:defRPr sz="2000">
                <a:solidFill>
                  <a:schemeClr val="tx1"/>
                </a:solidFill>
                <a:latin typeface="Verdana" pitchFamily="34" charset="0"/>
                <a:ea typeface="ＭＳ Ｐゴシック" pitchFamily="34" charset="-128"/>
              </a:defRPr>
            </a:lvl4pPr>
            <a:lvl5pPr marL="2057400" indent="-228600" eaLnBrk="0" hangingPunct="0">
              <a:defRPr sz="20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Verdana" pitchFamily="34" charset="0"/>
                <a:ea typeface="ＭＳ Ｐゴシック" pitchFamily="34" charset="-128"/>
              </a:defRPr>
            </a:lvl9pPr>
          </a:lstStyle>
          <a:p>
            <a:pPr eaLnBrk="1" hangingPunct="1">
              <a:lnSpc>
                <a:spcPct val="120000"/>
              </a:lnSpc>
              <a:spcBef>
                <a:spcPct val="50000"/>
              </a:spcBef>
              <a:defRPr/>
            </a:pPr>
            <a:r>
              <a:rPr lang="en-US" sz="1200" b="1" dirty="0" err="1">
                <a:solidFill>
                  <a:srgbClr val="FFFFFF"/>
                </a:solidFill>
                <a:cs typeface="Arial" charset="0"/>
              </a:rPr>
              <a:t>SecCon</a:t>
            </a:r>
            <a:r>
              <a:rPr lang="en-US" sz="1200" b="1" dirty="0">
                <a:solidFill>
                  <a:srgbClr val="FFFFFF"/>
                </a:solidFill>
                <a:cs typeface="Arial" charset="0"/>
              </a:rPr>
              <a:t> 2016</a:t>
            </a:r>
          </a:p>
          <a:p>
            <a:pPr eaLnBrk="1" hangingPunct="1">
              <a:lnSpc>
                <a:spcPct val="120000"/>
              </a:lnSpc>
              <a:spcBef>
                <a:spcPct val="50000"/>
              </a:spcBef>
              <a:defRPr/>
            </a:pPr>
            <a:r>
              <a:rPr lang="en-US" sz="1000" b="1" dirty="0">
                <a:solidFill>
                  <a:srgbClr val="FFFFFF"/>
                </a:solidFill>
                <a:cs typeface="Arial" charset="0"/>
              </a:rPr>
              <a:t>SSG</a:t>
            </a:r>
            <a:r>
              <a:rPr lang="en-US" sz="1000" b="1" baseline="0" dirty="0">
                <a:solidFill>
                  <a:srgbClr val="FFFFFF"/>
                </a:solidFill>
                <a:cs typeface="Arial" charset="0"/>
              </a:rPr>
              <a:t> SW</a:t>
            </a:r>
            <a:r>
              <a:rPr lang="en-US" sz="1000" b="1" dirty="0">
                <a:solidFill>
                  <a:srgbClr val="FFFFFF"/>
                </a:solidFill>
                <a:cs typeface="Arial" charset="0"/>
              </a:rPr>
              <a:t> Security Conference</a:t>
            </a:r>
          </a:p>
        </p:txBody>
      </p:sp>
      <p:pic>
        <p:nvPicPr>
          <p:cNvPr id="1031" name="Picture 12" descr="intSFT_w.eps"/>
          <p:cNvPicPr>
            <a:picLocks noChangeAspect="1"/>
          </p:cNvPicPr>
          <p:nvPr/>
        </p:nvPicPr>
        <p:blipFill>
          <a:blip r:embed="rId11" cstate="print">
            <a:extLst>
              <a:ext uri="{28A0092B-C50C-407E-A947-70E740481C1C}">
                <a14:useLocalDpi xmlns:a14="http://schemas.microsoft.com/office/drawing/2010/main" val="0"/>
              </a:ext>
            </a:extLst>
          </a:blip>
          <a:srcRect l="4047" r="2625" b="8128"/>
          <a:stretch>
            <a:fillRect/>
          </a:stretch>
        </p:blipFill>
        <p:spPr bwMode="auto">
          <a:xfrm>
            <a:off x="-11113" y="6142038"/>
            <a:ext cx="7794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Date Placeholder 21"/>
          <p:cNvSpPr>
            <a:spLocks noGrp="1"/>
          </p:cNvSpPr>
          <p:nvPr>
            <p:ph type="dt" sz="half" idx="2"/>
          </p:nvPr>
        </p:nvSpPr>
        <p:spPr>
          <a:xfrm>
            <a:off x="7142163" y="6553200"/>
            <a:ext cx="1109662" cy="258763"/>
          </a:xfrm>
          <a:prstGeom prst="rect">
            <a:avLst/>
          </a:prstGeom>
        </p:spPr>
        <p:txBody>
          <a:bodyPr/>
          <a:lstStyle>
            <a:lvl1pPr eaLnBrk="1" hangingPunct="1">
              <a:defRPr sz="1000">
                <a:solidFill>
                  <a:schemeClr val="bg1"/>
                </a:solidFill>
                <a:ea typeface="MS PGothic" pitchFamily="34" charset="-128"/>
                <a:cs typeface="+mn-cs"/>
              </a:defRPr>
            </a:lvl1pPr>
          </a:lstStyle>
          <a:p>
            <a:pPr>
              <a:defRPr/>
            </a:pPr>
            <a:fld id="{45575524-B5E7-4BE6-8890-51369DA31A76}" type="datetime1">
              <a:rPr lang="en-US"/>
              <a:pPr>
                <a:defRPr/>
              </a:pPr>
              <a:t>10/9/2018</a:t>
            </a:fld>
            <a:endParaRPr lang="en-US" dirty="0"/>
          </a:p>
        </p:txBody>
      </p:sp>
      <p:sp>
        <p:nvSpPr>
          <p:cNvPr id="41" name="Slide Number Placeholder 22"/>
          <p:cNvSpPr>
            <a:spLocks noGrp="1"/>
          </p:cNvSpPr>
          <p:nvPr>
            <p:ph type="sldNum" sz="quarter" idx="4"/>
          </p:nvPr>
        </p:nvSpPr>
        <p:spPr>
          <a:xfrm>
            <a:off x="8505825" y="6553200"/>
            <a:ext cx="501650" cy="258763"/>
          </a:xfrm>
          <a:prstGeom prst="rect">
            <a:avLst/>
          </a:prstGeom>
        </p:spPr>
        <p:txBody>
          <a:bodyPr vert="horz" wrap="square" lIns="91440" tIns="45720" rIns="91440" bIns="45720" numCol="1" anchor="t" anchorCtr="0" compatLnSpc="1">
            <a:prstTxWarp prst="textNoShape">
              <a:avLst/>
            </a:prstTxWarp>
          </a:bodyPr>
          <a:lstStyle>
            <a:lvl1pPr eaLnBrk="1" hangingPunct="1">
              <a:defRPr sz="1000" smtClean="0">
                <a:solidFill>
                  <a:schemeClr val="bg1"/>
                </a:solidFill>
                <a:cs typeface="Arial" panose="020B0604020202020204" pitchFamily="34" charset="0"/>
              </a:defRPr>
            </a:lvl1pPr>
          </a:lstStyle>
          <a:p>
            <a:pPr>
              <a:defRPr/>
            </a:pPr>
            <a:fld id="{84ED409A-0569-41CB-BAB5-B0FA30B7D9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Lst>
  <p:transition/>
  <p:hf hdr="0" dt="0"/>
  <p:txStyles>
    <p:titleStyle>
      <a:lvl1pPr algn="l" rtl="0" eaLnBrk="0" fontAlgn="base" hangingPunct="0">
        <a:spcBef>
          <a:spcPct val="0"/>
        </a:spcBef>
        <a:spcAft>
          <a:spcPct val="0"/>
        </a:spcAft>
        <a:defRPr sz="2600" b="1">
          <a:solidFill>
            <a:schemeClr val="tx2"/>
          </a:solidFill>
          <a:latin typeface="+mn-lt"/>
          <a:ea typeface="ＭＳ Ｐゴシック" pitchFamily="34" charset="-128"/>
          <a:cs typeface="ＭＳ Ｐゴシック" charset="-128"/>
        </a:defRPr>
      </a:lvl1pPr>
      <a:lvl2pPr algn="l" rtl="0" eaLnBrk="0" fontAlgn="base" hangingPunct="0">
        <a:spcBef>
          <a:spcPct val="0"/>
        </a:spcBef>
        <a:spcAft>
          <a:spcPct val="0"/>
        </a:spcAft>
        <a:defRPr sz="2600" b="1">
          <a:solidFill>
            <a:schemeClr val="tx2"/>
          </a:solidFill>
          <a:latin typeface="Verdana" pitchFamily="34" charset="0"/>
          <a:ea typeface="ＭＳ Ｐゴシック" pitchFamily="34" charset="-128"/>
          <a:cs typeface="ＭＳ Ｐゴシック" charset="-128"/>
        </a:defRPr>
      </a:lvl2pPr>
      <a:lvl3pPr algn="l" rtl="0" eaLnBrk="0" fontAlgn="base" hangingPunct="0">
        <a:spcBef>
          <a:spcPct val="0"/>
        </a:spcBef>
        <a:spcAft>
          <a:spcPct val="0"/>
        </a:spcAft>
        <a:defRPr sz="2600" b="1">
          <a:solidFill>
            <a:schemeClr val="tx2"/>
          </a:solidFill>
          <a:latin typeface="Verdana" pitchFamily="34" charset="0"/>
          <a:ea typeface="ＭＳ Ｐゴシック" pitchFamily="34" charset="-128"/>
          <a:cs typeface="ＭＳ Ｐゴシック" charset="-128"/>
        </a:defRPr>
      </a:lvl3pPr>
      <a:lvl4pPr algn="l" rtl="0" eaLnBrk="0" fontAlgn="base" hangingPunct="0">
        <a:spcBef>
          <a:spcPct val="0"/>
        </a:spcBef>
        <a:spcAft>
          <a:spcPct val="0"/>
        </a:spcAft>
        <a:defRPr sz="2600" b="1">
          <a:solidFill>
            <a:schemeClr val="tx2"/>
          </a:solidFill>
          <a:latin typeface="Verdana" pitchFamily="34" charset="0"/>
          <a:ea typeface="ＭＳ Ｐゴシック" pitchFamily="34" charset="-128"/>
          <a:cs typeface="ＭＳ Ｐゴシック" charset="-128"/>
        </a:defRPr>
      </a:lvl4pPr>
      <a:lvl5pPr algn="l" rtl="0" eaLnBrk="0" fontAlgn="base" hangingPunct="0">
        <a:spcBef>
          <a:spcPct val="0"/>
        </a:spcBef>
        <a:spcAft>
          <a:spcPct val="0"/>
        </a:spcAft>
        <a:defRPr sz="2600" b="1">
          <a:solidFill>
            <a:schemeClr val="tx2"/>
          </a:solidFill>
          <a:latin typeface="Verdana" pitchFamily="34" charset="0"/>
          <a:ea typeface="ＭＳ Ｐゴシック" pitchFamily="34" charset="-128"/>
          <a:cs typeface="ＭＳ Ｐゴシック" charset="-128"/>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576263" indent="-236538" algn="l" rtl="0" eaLnBrk="0" fontAlgn="base" hangingPunct="0">
        <a:spcBef>
          <a:spcPct val="20000"/>
        </a:spcBef>
        <a:spcAft>
          <a:spcPct val="0"/>
        </a:spcAft>
        <a:buFont typeface="Verdana" panose="020B0604030504040204" pitchFamily="34" charset="0"/>
        <a:buChar char="–"/>
        <a:defRPr sz="2000">
          <a:solidFill>
            <a:schemeClr val="tx1"/>
          </a:solidFill>
          <a:latin typeface="+mn-lt"/>
          <a:ea typeface="ＭＳ Ｐゴシック" pitchFamily="34" charset="-128"/>
        </a:defRPr>
      </a:lvl2pPr>
      <a:lvl3pPr marL="914400" indent="-223838" algn="l" rtl="0" eaLnBrk="0" fontAlgn="base" hangingPunct="0">
        <a:spcBef>
          <a:spcPct val="20000"/>
        </a:spcBef>
        <a:spcAft>
          <a:spcPct val="0"/>
        </a:spcAft>
        <a:buFont typeface="Verdana" panose="020B0604030504040204" pitchFamily="34" charset="0"/>
        <a:buChar char="–"/>
        <a:defRPr>
          <a:solidFill>
            <a:schemeClr val="tx1"/>
          </a:solidFill>
          <a:latin typeface="+mn-lt"/>
          <a:ea typeface="ＭＳ Ｐゴシック" pitchFamily="34" charset="-128"/>
        </a:defRPr>
      </a:lvl3pPr>
      <a:lvl4pPr marL="1265238" indent="-236538"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ＭＳ Ｐゴシック" pitchFamily="34" charset="-128"/>
        </a:defRPr>
      </a:lvl4pPr>
      <a:lvl5pPr marL="1660525" indent="-234950" algn="l" rtl="0" eaLnBrk="0" fontAlgn="base" hangingPunct="0">
        <a:spcBef>
          <a:spcPct val="20000"/>
        </a:spcBef>
        <a:spcAft>
          <a:spcPct val="0"/>
        </a:spcAft>
        <a:buFont typeface="Verdana" panose="020B0604030504040204" pitchFamily="34" charset="0"/>
        <a:buChar char="–"/>
        <a:defRPr sz="1400">
          <a:solidFill>
            <a:schemeClr val="tx1"/>
          </a:solidFill>
          <a:latin typeface="+mn-lt"/>
          <a:ea typeface="ＭＳ Ｐゴシック" pitchFamily="34" charset="-128"/>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Harold.a.Toomey@ontel.com" TargetMode="External"/><Relationship Id="rId2" Type="http://schemas.openxmlformats.org/officeDocument/2006/relationships/hyperlink" Target="http://goto/ISecGPSG" TargetMode="Externa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intel.com/software/produc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536575" y="2441575"/>
            <a:ext cx="7772400" cy="906463"/>
          </a:xfrm>
        </p:spPr>
        <p:txBody>
          <a:bodyPr>
            <a:normAutofit fontScale="90000"/>
          </a:bodyPr>
          <a:lstStyle/>
          <a:p>
            <a:pPr algn="ctr"/>
            <a:r>
              <a:rPr lang="en-US" altLang="en-US" sz="2700" dirty="0"/>
              <a:t>The Intel Security Group’s Agile SDL</a:t>
            </a:r>
            <a:br>
              <a:rPr lang="en-US" altLang="en-US" sz="1800" dirty="0"/>
            </a:br>
            <a:br>
              <a:rPr lang="en-US" altLang="en-US" dirty="0"/>
            </a:br>
            <a:br>
              <a:rPr lang="en-US" altLang="en-US" dirty="0"/>
            </a:br>
            <a:r>
              <a:rPr lang="en-US" altLang="en-US" dirty="0"/>
              <a:t>Harold A. Toomey, PSG/ISecG </a:t>
            </a:r>
            <a:br>
              <a:rPr lang="en-US" altLang="en-US" dirty="0"/>
            </a:br>
            <a:r>
              <a:rPr lang="en-US" altLang="en-US" dirty="0"/>
              <a:t>(harold.a.toomey@intel.com)</a:t>
            </a:r>
            <a:br>
              <a:rPr lang="en-US" altLang="en-US" dirty="0"/>
            </a:br>
            <a:br>
              <a:rPr lang="en-US" altLang="en-US" sz="1800" b="0" dirty="0"/>
            </a:br>
            <a:br>
              <a:rPr lang="en-US" altLang="en-US" sz="1800" b="0" dirty="0"/>
            </a:br>
            <a:r>
              <a:rPr lang="en-US" altLang="en-US" sz="1800" b="0" dirty="0"/>
              <a:t>ISecG, Product Security Group</a:t>
            </a:r>
            <a:br>
              <a:rPr lang="en-US" altLang="en-US" sz="1800" b="0" dirty="0"/>
            </a:br>
            <a:r>
              <a:rPr lang="en-US" altLang="en-US" sz="1800" b="0" dirty="0"/>
              <a:t>28 Jun 2016</a:t>
            </a:r>
          </a:p>
        </p:txBody>
      </p:sp>
      <p:sp>
        <p:nvSpPr>
          <p:cNvPr id="4" name="Slide Number Placeholder 5"/>
          <p:cNvSpPr txBox="1">
            <a:spLocks/>
          </p:cNvSpPr>
          <p:nvPr/>
        </p:nvSpPr>
        <p:spPr>
          <a:xfrm>
            <a:off x="8593494" y="6493011"/>
            <a:ext cx="398109" cy="169046"/>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kern="1200" smtClean="0">
                <a:solidFill>
                  <a:schemeClr val="bg1"/>
                </a:solidFill>
                <a:latin typeface="Verdana" panose="020B0604030504040204" pitchFamily="34" charset="0"/>
                <a:ea typeface="ＭＳ Ｐゴシック" panose="020B0600070205080204" pitchFamily="34" charset="-128"/>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lgn="r">
              <a:defRPr/>
            </a:pPr>
            <a:fld id="{01632104-7F9C-4332-A1CC-3389B86C1494}" type="slidenum">
              <a:rPr lang="en-US" sz="800" smtClean="0">
                <a:solidFill>
                  <a:schemeClr val="accent5">
                    <a:lumMod val="75000"/>
                  </a:schemeClr>
                </a:solidFill>
              </a:rPr>
              <a:t>1</a:t>
            </a:fld>
            <a:endParaRPr lang="en-US" sz="800" dirty="0">
              <a:solidFill>
                <a:schemeClr val="accent5">
                  <a:lumMod val="75000"/>
                </a:schemeClr>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EB8B06D-99A5-468B-806E-293788FE9637}" type="slidenum">
              <a:rPr lang="en-US" smtClean="0"/>
              <a:pPr/>
              <a:t>10</a:t>
            </a:fld>
            <a:endParaRPr lang="en-US"/>
          </a:p>
        </p:txBody>
      </p:sp>
      <p:sp>
        <p:nvSpPr>
          <p:cNvPr id="11" name="Footer Placeholder 4"/>
          <p:cNvSpPr>
            <a:spLocks noGrp="1"/>
          </p:cNvSpPr>
          <p:nvPr>
            <p:ph type="ftr" sz="quarter" idx="10"/>
          </p:nvPr>
        </p:nvSpPr>
        <p:spPr>
          <a:xfrm>
            <a:off x="5872163" y="6205538"/>
            <a:ext cx="3271837" cy="228600"/>
          </a:xfrm>
        </p:spPr>
        <p:txBody>
          <a:bodyPr/>
          <a:lstStyle/>
          <a:p>
            <a:pPr>
              <a:defRPr/>
            </a:pPr>
            <a:r>
              <a:rPr lang="en-US" dirty="0">
                <a:solidFill>
                  <a:schemeClr val="bg1"/>
                </a:solidFill>
              </a:rPr>
              <a:t>Intel Public</a:t>
            </a:r>
          </a:p>
        </p:txBody>
      </p:sp>
      <p:sp>
        <p:nvSpPr>
          <p:cNvPr id="12" name="Title 6"/>
          <p:cNvSpPr>
            <a:spLocks noGrp="1"/>
          </p:cNvSpPr>
          <p:nvPr>
            <p:ph type="title"/>
          </p:nvPr>
        </p:nvSpPr>
        <p:spPr>
          <a:xfrm>
            <a:off x="455613" y="158750"/>
            <a:ext cx="8305000" cy="889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ISecG Agile SDL                Activities</a:t>
            </a:r>
          </a:p>
        </p:txBody>
      </p:sp>
      <p:pic>
        <p:nvPicPr>
          <p:cNvPr id="8" name="Picture 7"/>
          <p:cNvPicPr>
            <a:picLocks noChangeAspect="1"/>
          </p:cNvPicPr>
          <p:nvPr/>
        </p:nvPicPr>
        <p:blipFill>
          <a:blip r:embed="rId2"/>
          <a:stretch>
            <a:fillRect/>
          </a:stretch>
        </p:blipFill>
        <p:spPr>
          <a:xfrm>
            <a:off x="1083626" y="158750"/>
            <a:ext cx="6858950" cy="6022050"/>
          </a:xfrm>
          <a:prstGeom prst="rect">
            <a:avLst/>
          </a:prstGeom>
        </p:spPr>
      </p:pic>
    </p:spTree>
    <p:extLst>
      <p:ext uri="{BB962C8B-B14F-4D97-AF65-F5344CB8AC3E}">
        <p14:creationId xmlns:p14="http://schemas.microsoft.com/office/powerpoint/2010/main" val="406768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ISecG Agile SDL Activity Template</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11</a:t>
            </a:fld>
            <a:endParaRPr lang="en-US"/>
          </a:p>
        </p:txBody>
      </p:sp>
      <p:sp>
        <p:nvSpPr>
          <p:cNvPr id="11"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12" name="Picture 11"/>
          <p:cNvPicPr>
            <a:picLocks noChangeAspect="1"/>
          </p:cNvPicPr>
          <p:nvPr/>
        </p:nvPicPr>
        <p:blipFill>
          <a:blip r:embed="rId2"/>
          <a:stretch>
            <a:fillRect/>
          </a:stretch>
        </p:blipFill>
        <p:spPr>
          <a:xfrm>
            <a:off x="1569098" y="864248"/>
            <a:ext cx="5993752" cy="5993752"/>
          </a:xfrm>
          <a:prstGeom prst="rect">
            <a:avLst/>
          </a:prstGeom>
        </p:spPr>
      </p:pic>
    </p:spTree>
    <p:extLst>
      <p:ext uri="{BB962C8B-B14F-4D97-AF65-F5344CB8AC3E}">
        <p14:creationId xmlns:p14="http://schemas.microsoft.com/office/powerpoint/2010/main" val="14147207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Entry Criteria</a:t>
            </a:r>
          </a:p>
        </p:txBody>
      </p:sp>
      <p:sp>
        <p:nvSpPr>
          <p:cNvPr id="5" name="Slide Number Placeholder 4"/>
          <p:cNvSpPr>
            <a:spLocks noGrp="1"/>
          </p:cNvSpPr>
          <p:nvPr>
            <p:ph type="sldNum" sz="quarter" idx="4"/>
          </p:nvPr>
        </p:nvSpPr>
        <p:spPr/>
        <p:txBody>
          <a:bodyPr/>
          <a:lstStyle/>
          <a:p>
            <a:fld id="{EEB8B06D-99A5-468B-806E-293788FE9637}" type="slidenum">
              <a:rPr lang="en-US" smtClean="0"/>
              <a:pPr/>
              <a:t>12</a:t>
            </a:fld>
            <a:endParaRPr lang="en-US"/>
          </a:p>
        </p:txBody>
      </p:sp>
      <p:sp>
        <p:nvSpPr>
          <p:cNvPr id="8"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9" name="Picture 8"/>
          <p:cNvPicPr>
            <a:picLocks noChangeAspect="1"/>
          </p:cNvPicPr>
          <p:nvPr/>
        </p:nvPicPr>
        <p:blipFill>
          <a:blip r:embed="rId2"/>
          <a:stretch>
            <a:fillRect/>
          </a:stretch>
        </p:blipFill>
        <p:spPr>
          <a:xfrm>
            <a:off x="1563849" y="892143"/>
            <a:ext cx="5974271" cy="5965857"/>
          </a:xfrm>
          <a:prstGeom prst="rect">
            <a:avLst/>
          </a:prstGeom>
        </p:spPr>
      </p:pic>
    </p:spTree>
    <p:extLst>
      <p:ext uri="{BB962C8B-B14F-4D97-AF65-F5344CB8AC3E}">
        <p14:creationId xmlns:p14="http://schemas.microsoft.com/office/powerpoint/2010/main" val="76397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Exit Criteria</a:t>
            </a:r>
          </a:p>
        </p:txBody>
      </p:sp>
      <p:sp>
        <p:nvSpPr>
          <p:cNvPr id="5" name="Slide Number Placeholder 4"/>
          <p:cNvSpPr>
            <a:spLocks noGrp="1"/>
          </p:cNvSpPr>
          <p:nvPr>
            <p:ph type="sldNum" sz="quarter" idx="4"/>
          </p:nvPr>
        </p:nvSpPr>
        <p:spPr/>
        <p:txBody>
          <a:bodyPr/>
          <a:lstStyle/>
          <a:p>
            <a:fld id="{EEB8B06D-99A5-468B-806E-293788FE9637}" type="slidenum">
              <a:rPr lang="en-US" smtClean="0"/>
              <a:pPr/>
              <a:t>13</a:t>
            </a:fld>
            <a:endParaRPr lang="en-US"/>
          </a:p>
        </p:txBody>
      </p:sp>
      <p:sp>
        <p:nvSpPr>
          <p:cNvPr id="8"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2" name="Picture 1"/>
          <p:cNvPicPr>
            <a:picLocks noChangeAspect="1"/>
          </p:cNvPicPr>
          <p:nvPr/>
        </p:nvPicPr>
        <p:blipFill>
          <a:blip r:embed="rId2"/>
          <a:stretch>
            <a:fillRect/>
          </a:stretch>
        </p:blipFill>
        <p:spPr>
          <a:xfrm>
            <a:off x="1190625" y="1123950"/>
            <a:ext cx="6762750" cy="4610100"/>
          </a:xfrm>
          <a:prstGeom prst="rect">
            <a:avLst/>
          </a:prstGeom>
        </p:spPr>
      </p:pic>
    </p:spTree>
    <p:extLst>
      <p:ext uri="{BB962C8B-B14F-4D97-AF65-F5344CB8AC3E}">
        <p14:creationId xmlns:p14="http://schemas.microsoft.com/office/powerpoint/2010/main" val="285746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Details &amp; Tools</a:t>
            </a:r>
          </a:p>
        </p:txBody>
      </p:sp>
      <p:sp>
        <p:nvSpPr>
          <p:cNvPr id="5" name="Slide Number Placeholder 4"/>
          <p:cNvSpPr>
            <a:spLocks noGrp="1"/>
          </p:cNvSpPr>
          <p:nvPr>
            <p:ph type="sldNum" sz="quarter" idx="4"/>
          </p:nvPr>
        </p:nvSpPr>
        <p:spPr/>
        <p:txBody>
          <a:bodyPr/>
          <a:lstStyle/>
          <a:p>
            <a:fld id="{EEB8B06D-99A5-468B-806E-293788FE9637}" type="slidenum">
              <a:rPr lang="en-US" smtClean="0"/>
              <a:pPr/>
              <a:t>14</a:t>
            </a:fld>
            <a:endParaRPr lang="en-US"/>
          </a:p>
        </p:txBody>
      </p:sp>
      <p:sp>
        <p:nvSpPr>
          <p:cNvPr id="8"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1110343" y="816771"/>
            <a:ext cx="7096190" cy="6041229"/>
          </a:xfrm>
          <a:prstGeom prst="rect">
            <a:avLst/>
          </a:prstGeom>
        </p:spPr>
      </p:pic>
    </p:spTree>
    <p:extLst>
      <p:ext uri="{BB962C8B-B14F-4D97-AF65-F5344CB8AC3E}">
        <p14:creationId xmlns:p14="http://schemas.microsoft.com/office/powerpoint/2010/main" val="307689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SDL Mappings</a:t>
            </a:r>
          </a:p>
        </p:txBody>
      </p:sp>
      <p:sp>
        <p:nvSpPr>
          <p:cNvPr id="5" name="Slide Number Placeholder 4"/>
          <p:cNvSpPr>
            <a:spLocks noGrp="1"/>
          </p:cNvSpPr>
          <p:nvPr>
            <p:ph type="sldNum" sz="quarter" idx="4"/>
          </p:nvPr>
        </p:nvSpPr>
        <p:spPr/>
        <p:txBody>
          <a:bodyPr/>
          <a:lstStyle/>
          <a:p>
            <a:fld id="{EEB8B06D-99A5-468B-806E-293788FE9637}" type="slidenum">
              <a:rPr lang="en-US" smtClean="0"/>
              <a:pPr/>
              <a:t>15</a:t>
            </a:fld>
            <a:endParaRPr lang="en-US"/>
          </a:p>
        </p:txBody>
      </p:sp>
      <p:sp>
        <p:nvSpPr>
          <p:cNvPr id="8"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430530" y="930534"/>
            <a:ext cx="8248650" cy="3448050"/>
          </a:xfrm>
          <a:prstGeom prst="rect">
            <a:avLst/>
          </a:prstGeom>
        </p:spPr>
      </p:pic>
      <p:sp>
        <p:nvSpPr>
          <p:cNvPr id="9" name="Content Placeholder 7"/>
          <p:cNvSpPr>
            <a:spLocks noGrp="1"/>
          </p:cNvSpPr>
          <p:nvPr>
            <p:ph idx="1"/>
          </p:nvPr>
        </p:nvSpPr>
        <p:spPr>
          <a:xfrm>
            <a:off x="457200" y="4516016"/>
            <a:ext cx="8221980" cy="1662536"/>
          </a:xfrm>
        </p:spPr>
        <p:txBody>
          <a:bodyPr/>
          <a:lstStyle/>
          <a:p>
            <a:r>
              <a:rPr lang="en-US" dirty="0"/>
              <a:t>MySDL and the SSDF compliment the Agile SDL</a:t>
            </a:r>
          </a:p>
          <a:p>
            <a:r>
              <a:rPr lang="en-US" dirty="0"/>
              <a:t>Links to both are provided for all 15+ SDL activities</a:t>
            </a:r>
          </a:p>
          <a:p>
            <a:r>
              <a:rPr lang="en-US" dirty="0"/>
              <a:t>Engineers are encouraged to use Intel BKMs</a:t>
            </a:r>
          </a:p>
        </p:txBody>
      </p:sp>
    </p:spTree>
    <p:extLst>
      <p:ext uri="{BB962C8B-B14F-4D97-AF65-F5344CB8AC3E}">
        <p14:creationId xmlns:p14="http://schemas.microsoft.com/office/powerpoint/2010/main" val="422468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Maturity Model Mappings</a:t>
            </a:r>
          </a:p>
        </p:txBody>
      </p:sp>
      <p:sp>
        <p:nvSpPr>
          <p:cNvPr id="5" name="Slide Number Placeholder 4"/>
          <p:cNvSpPr>
            <a:spLocks noGrp="1"/>
          </p:cNvSpPr>
          <p:nvPr>
            <p:ph type="sldNum" sz="quarter" idx="4"/>
          </p:nvPr>
        </p:nvSpPr>
        <p:spPr/>
        <p:txBody>
          <a:bodyPr/>
          <a:lstStyle/>
          <a:p>
            <a:fld id="{EEB8B06D-99A5-468B-806E-293788FE9637}" type="slidenum">
              <a:rPr lang="en-US" smtClean="0"/>
              <a:pPr/>
              <a:t>16</a:t>
            </a:fld>
            <a:endParaRPr lang="en-US"/>
          </a:p>
        </p:txBody>
      </p:sp>
      <p:sp>
        <p:nvSpPr>
          <p:cNvPr id="8"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6" name="Picture 5"/>
          <p:cNvPicPr>
            <a:picLocks noChangeAspect="1"/>
          </p:cNvPicPr>
          <p:nvPr/>
        </p:nvPicPr>
        <p:blipFill>
          <a:blip r:embed="rId2"/>
          <a:stretch>
            <a:fillRect/>
          </a:stretch>
        </p:blipFill>
        <p:spPr>
          <a:xfrm>
            <a:off x="461962" y="1300162"/>
            <a:ext cx="8220075" cy="4257675"/>
          </a:xfrm>
          <a:prstGeom prst="rect">
            <a:avLst/>
          </a:prstGeom>
        </p:spPr>
      </p:pic>
    </p:spTree>
    <p:extLst>
      <p:ext uri="{BB962C8B-B14F-4D97-AF65-F5344CB8AC3E}">
        <p14:creationId xmlns:p14="http://schemas.microsoft.com/office/powerpoint/2010/main" val="382080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Books, People, and Training</a:t>
            </a:r>
          </a:p>
        </p:txBody>
      </p:sp>
      <p:sp>
        <p:nvSpPr>
          <p:cNvPr id="5" name="Slide Number Placeholder 4"/>
          <p:cNvSpPr>
            <a:spLocks noGrp="1"/>
          </p:cNvSpPr>
          <p:nvPr>
            <p:ph type="sldNum" sz="quarter" idx="4"/>
          </p:nvPr>
        </p:nvSpPr>
        <p:spPr/>
        <p:txBody>
          <a:bodyPr/>
          <a:lstStyle/>
          <a:p>
            <a:fld id="{EEB8B06D-99A5-468B-806E-293788FE9637}" type="slidenum">
              <a:rPr lang="en-US" smtClean="0"/>
              <a:pPr/>
              <a:t>17</a:t>
            </a:fld>
            <a:endParaRPr lang="en-US"/>
          </a:p>
        </p:txBody>
      </p:sp>
      <p:sp>
        <p:nvSpPr>
          <p:cNvPr id="8"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7" name="Picture 6"/>
          <p:cNvPicPr>
            <a:picLocks noChangeAspect="1"/>
          </p:cNvPicPr>
          <p:nvPr/>
        </p:nvPicPr>
        <p:blipFill>
          <a:blip r:embed="rId2"/>
          <a:stretch>
            <a:fillRect/>
          </a:stretch>
        </p:blipFill>
        <p:spPr>
          <a:xfrm>
            <a:off x="969076" y="802433"/>
            <a:ext cx="7212899" cy="6036783"/>
          </a:xfrm>
          <a:prstGeom prst="rect">
            <a:avLst/>
          </a:prstGeom>
        </p:spPr>
      </p:pic>
    </p:spTree>
    <p:extLst>
      <p:ext uri="{BB962C8B-B14F-4D97-AF65-F5344CB8AC3E}">
        <p14:creationId xmlns:p14="http://schemas.microsoft.com/office/powerpoint/2010/main" val="64588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PSMM Scoring upon Completion</a:t>
            </a:r>
          </a:p>
        </p:txBody>
      </p:sp>
      <p:sp>
        <p:nvSpPr>
          <p:cNvPr id="5" name="Slide Number Placeholder 4"/>
          <p:cNvSpPr>
            <a:spLocks noGrp="1"/>
          </p:cNvSpPr>
          <p:nvPr>
            <p:ph type="sldNum" sz="quarter" idx="4"/>
          </p:nvPr>
        </p:nvSpPr>
        <p:spPr/>
        <p:txBody>
          <a:bodyPr/>
          <a:lstStyle/>
          <a:p>
            <a:fld id="{EEB8B06D-99A5-468B-806E-293788FE9637}" type="slidenum">
              <a:rPr lang="en-US" smtClean="0"/>
              <a:pPr/>
              <a:t>18</a:t>
            </a:fld>
            <a:endParaRPr lang="en-US"/>
          </a:p>
        </p:txBody>
      </p:sp>
      <p:sp>
        <p:nvSpPr>
          <p:cNvPr id="8"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2" name="Picture 1"/>
          <p:cNvPicPr>
            <a:picLocks noChangeAspect="1"/>
          </p:cNvPicPr>
          <p:nvPr/>
        </p:nvPicPr>
        <p:blipFill>
          <a:blip r:embed="rId2"/>
          <a:stretch>
            <a:fillRect/>
          </a:stretch>
        </p:blipFill>
        <p:spPr>
          <a:xfrm>
            <a:off x="1481595" y="895739"/>
            <a:ext cx="6471779" cy="5305036"/>
          </a:xfrm>
          <a:prstGeom prst="rect">
            <a:avLst/>
          </a:prstGeom>
        </p:spPr>
      </p:pic>
    </p:spTree>
    <p:extLst>
      <p:ext uri="{BB962C8B-B14F-4D97-AF65-F5344CB8AC3E}">
        <p14:creationId xmlns:p14="http://schemas.microsoft.com/office/powerpoint/2010/main" val="32971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Agile SDL Story Template in Version One</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19</a:t>
            </a:fld>
            <a:endParaRPr lang="en-US"/>
          </a:p>
        </p:txBody>
      </p:sp>
      <p:sp>
        <p:nvSpPr>
          <p:cNvPr id="11"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2" name="Picture 1"/>
          <p:cNvPicPr>
            <a:picLocks noChangeAspect="1"/>
          </p:cNvPicPr>
          <p:nvPr/>
        </p:nvPicPr>
        <p:blipFill>
          <a:blip r:embed="rId2"/>
          <a:stretch>
            <a:fillRect/>
          </a:stretch>
        </p:blipFill>
        <p:spPr>
          <a:xfrm>
            <a:off x="999752" y="877420"/>
            <a:ext cx="7141322" cy="5269246"/>
          </a:xfrm>
          <a:prstGeom prst="rect">
            <a:avLst/>
          </a:prstGeom>
        </p:spPr>
      </p:pic>
      <p:pic>
        <p:nvPicPr>
          <p:cNvPr id="4098" name="Picture 2" descr="https://techfilipelouro.files.wordpress.com/2015/05/versionon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591" y="1214969"/>
            <a:ext cx="3958022" cy="73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5687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Agenda</a:t>
            </a:r>
          </a:p>
        </p:txBody>
      </p:sp>
      <p:sp>
        <p:nvSpPr>
          <p:cNvPr id="4" name="Rectangle 3"/>
          <p:cNvSpPr/>
          <p:nvPr/>
        </p:nvSpPr>
        <p:spPr>
          <a:xfrm>
            <a:off x="373735" y="1047750"/>
            <a:ext cx="8401291" cy="4611905"/>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2400" dirty="0">
                <a:solidFill>
                  <a:schemeClr val="bg1"/>
                </a:solidFill>
              </a:rPr>
              <a:t>SDLCs / SDLs</a:t>
            </a:r>
          </a:p>
          <a:p>
            <a:pPr marL="285750" indent="-285750">
              <a:spcBef>
                <a:spcPts val="600"/>
              </a:spcBef>
              <a:buFont typeface="Arial" panose="020B0604020202020204" pitchFamily="34" charset="0"/>
              <a:buChar char="•"/>
            </a:pPr>
            <a:r>
              <a:rPr lang="en-US" sz="2400" dirty="0">
                <a:solidFill>
                  <a:schemeClr val="bg1"/>
                </a:solidFill>
              </a:rPr>
              <a:t>Methodology Evolution</a:t>
            </a:r>
          </a:p>
          <a:p>
            <a:pPr marL="285750" indent="-285750">
              <a:spcBef>
                <a:spcPts val="600"/>
              </a:spcBef>
              <a:buFont typeface="Arial" panose="020B0604020202020204" pitchFamily="34" charset="0"/>
              <a:buChar char="•"/>
            </a:pPr>
            <a:r>
              <a:rPr lang="en-US" sz="2400" dirty="0">
                <a:solidFill>
                  <a:schemeClr val="bg1"/>
                </a:solidFill>
              </a:rPr>
              <a:t>ISecG Agile SDL Activities</a:t>
            </a:r>
          </a:p>
          <a:p>
            <a:pPr marL="285750" indent="-285750">
              <a:spcBef>
                <a:spcPts val="600"/>
              </a:spcBef>
              <a:buFont typeface="Arial" panose="020B0604020202020204" pitchFamily="34" charset="0"/>
              <a:buChar char="•"/>
            </a:pPr>
            <a:r>
              <a:rPr lang="en-US" sz="2400" dirty="0">
                <a:solidFill>
                  <a:schemeClr val="bg1"/>
                </a:solidFill>
              </a:rPr>
              <a:t>Activity Template Review</a:t>
            </a:r>
          </a:p>
          <a:p>
            <a:pPr marL="285750" indent="-285750">
              <a:spcBef>
                <a:spcPts val="600"/>
              </a:spcBef>
              <a:buFont typeface="Arial" panose="020B0604020202020204" pitchFamily="34" charset="0"/>
              <a:buChar char="•"/>
            </a:pPr>
            <a:r>
              <a:rPr lang="en-US" sz="2400" dirty="0">
                <a:solidFill>
                  <a:schemeClr val="bg1"/>
                </a:solidFill>
              </a:rPr>
              <a:t>Overlap with Intel SDL</a:t>
            </a:r>
          </a:p>
          <a:p>
            <a:pPr marL="285750" indent="-285750">
              <a:spcBef>
                <a:spcPts val="600"/>
              </a:spcBef>
              <a:buFont typeface="Arial" panose="020B0604020202020204" pitchFamily="34" charset="0"/>
              <a:buChar char="•"/>
            </a:pPr>
            <a:r>
              <a:rPr lang="en-US" sz="2400" dirty="0">
                <a:solidFill>
                  <a:schemeClr val="bg1"/>
                </a:solidFill>
              </a:rPr>
              <a:t>Overlap with SSG SSDF</a:t>
            </a:r>
          </a:p>
          <a:p>
            <a:pPr marL="285750" indent="-285750">
              <a:spcBef>
                <a:spcPts val="600"/>
              </a:spcBef>
              <a:buFont typeface="Arial" panose="020B0604020202020204" pitchFamily="34" charset="0"/>
              <a:buChar char="•"/>
            </a:pPr>
            <a:r>
              <a:rPr lang="en-US" sz="2400" dirty="0">
                <a:solidFill>
                  <a:schemeClr val="bg1"/>
                </a:solidFill>
              </a:rPr>
              <a:t>Tracking SDL Activities</a:t>
            </a:r>
          </a:p>
          <a:p>
            <a:pPr marL="285750" indent="-285750">
              <a:spcBef>
                <a:spcPts val="600"/>
              </a:spcBef>
              <a:buFont typeface="Arial" panose="020B0604020202020204" pitchFamily="34" charset="0"/>
              <a:buChar char="•"/>
            </a:pPr>
            <a:r>
              <a:rPr lang="en-US" sz="2400" dirty="0">
                <a:solidFill>
                  <a:schemeClr val="bg1"/>
                </a:solidFill>
              </a:rPr>
              <a:t>ISecG Product Security Maturity Model (PSMM)</a:t>
            </a:r>
          </a:p>
          <a:p>
            <a:pPr marL="285750" indent="-285750">
              <a:spcBef>
                <a:spcPts val="600"/>
              </a:spcBef>
              <a:buFont typeface="Arial" panose="020B0604020202020204" pitchFamily="34" charset="0"/>
              <a:buChar char="•"/>
            </a:pPr>
            <a:r>
              <a:rPr lang="en-US" sz="2400" dirty="0">
                <a:solidFill>
                  <a:schemeClr val="bg1"/>
                </a:solidFill>
              </a:rPr>
              <a:t>Learning from our Experience</a:t>
            </a:r>
          </a:p>
          <a:p>
            <a:pPr marL="285750" indent="-285750" algn="ctr">
              <a:spcBef>
                <a:spcPts val="600"/>
              </a:spcBef>
              <a:buFont typeface="Arial" panose="020B0604020202020204" pitchFamily="34" charset="0"/>
              <a:buChar char="•"/>
            </a:pPr>
            <a:endParaRPr lang="en-US" sz="1400" dirty="0">
              <a:solidFill>
                <a:schemeClr val="bg1"/>
              </a:solidFill>
            </a:endParaRPr>
          </a:p>
        </p:txBody>
      </p:sp>
      <p:sp>
        <p:nvSpPr>
          <p:cNvPr id="5" name="Footer Placeholder 4"/>
          <p:cNvSpPr>
            <a:spLocks noGrp="1"/>
          </p:cNvSpPr>
          <p:nvPr>
            <p:ph type="ftr" sz="quarter" idx="4294967295"/>
          </p:nvPr>
        </p:nvSpPr>
        <p:spPr>
          <a:xfrm>
            <a:off x="5872163" y="6205538"/>
            <a:ext cx="3271837" cy="228600"/>
          </a:xfrm>
          <a:prstGeom prst="rect">
            <a:avLst/>
          </a:prstGeom>
        </p:spPr>
        <p:txBody>
          <a:bodyPr/>
          <a:lstStyle/>
          <a:p>
            <a:pPr>
              <a:defRPr/>
            </a:pPr>
            <a:r>
              <a:rPr lang="en-US" dirty="0">
                <a:solidFill>
                  <a:schemeClr val="bg1"/>
                </a:solidFill>
              </a:rPr>
              <a:t>Intel Public</a:t>
            </a:r>
          </a:p>
        </p:txBody>
      </p:sp>
      <p:sp>
        <p:nvSpPr>
          <p:cNvPr id="6" name="Slide Number Placeholder 5"/>
          <p:cNvSpPr>
            <a:spLocks noGrp="1"/>
          </p:cNvSpPr>
          <p:nvPr>
            <p:ph type="sldNum" sz="quarter" idx="4294967295"/>
          </p:nvPr>
        </p:nvSpPr>
        <p:spPr>
          <a:xfrm>
            <a:off x="8593494" y="6493011"/>
            <a:ext cx="398109" cy="169046"/>
          </a:xfrm>
          <a:prstGeom prst="rect">
            <a:avLst/>
          </a:prstGeom>
        </p:spPr>
        <p:txBody>
          <a:bodyPr/>
          <a:lstStyle/>
          <a:p>
            <a:pPr algn="r">
              <a:defRPr/>
            </a:pPr>
            <a:fld id="{49EB24ED-7E18-49B4-AD36-70C8BA3B0C6B}" type="slidenum">
              <a:rPr lang="en-US" sz="800" smtClean="0">
                <a:solidFill>
                  <a:schemeClr val="accent5">
                    <a:lumMod val="75000"/>
                  </a:schemeClr>
                </a:solidFill>
              </a:rPr>
              <a:t>2</a:t>
            </a:fld>
            <a:endParaRPr lang="en-US" sz="800" dirty="0">
              <a:solidFill>
                <a:schemeClr val="accent5">
                  <a:lumMod val="75000"/>
                </a:schemeClr>
              </a:solidFill>
            </a:endParaRPr>
          </a:p>
        </p:txBody>
      </p:sp>
    </p:spTree>
    <p:extLst>
      <p:ext uri="{BB962C8B-B14F-4D97-AF65-F5344CB8AC3E}">
        <p14:creationId xmlns:p14="http://schemas.microsoft.com/office/powerpoint/2010/main" val="17562482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Version One Agile SDL DoD Story Board</a:t>
            </a:r>
          </a:p>
        </p:txBody>
      </p:sp>
      <p:sp>
        <p:nvSpPr>
          <p:cNvPr id="4" name="Content Placeholder 3"/>
          <p:cNvSpPr>
            <a:spLocks noGrp="1"/>
          </p:cNvSpPr>
          <p:nvPr>
            <p:ph idx="1"/>
          </p:nvPr>
        </p:nvSpPr>
        <p:spPr>
          <a:xfrm>
            <a:off x="457201" y="952977"/>
            <a:ext cx="8221980" cy="1417000"/>
          </a:xfrm>
        </p:spPr>
        <p:txBody>
          <a:bodyPr/>
          <a:lstStyle/>
          <a:p>
            <a:r>
              <a:rPr lang="en-US" dirty="0"/>
              <a:t>SDL activities are advanced by the PSC on the Storyboard per product release</a:t>
            </a:r>
          </a:p>
          <a:p>
            <a:pPr marL="636588" lvl="1" indent="-285750">
              <a:buFont typeface="Arial" panose="020B0604020202020204" pitchFamily="34" charset="0"/>
              <a:buChar char="•"/>
            </a:pPr>
            <a:r>
              <a:rPr lang="en-US" sz="1800" dirty="0"/>
              <a:t>None </a:t>
            </a:r>
            <a:r>
              <a:rPr lang="en-US" sz="1800" dirty="0">
                <a:sym typeface="Wingdings" panose="05000000000000000000" pitchFamily="2" charset="2"/>
              </a:rPr>
              <a:t> </a:t>
            </a:r>
            <a:r>
              <a:rPr lang="en-US" sz="1800" dirty="0"/>
              <a:t>Future </a:t>
            </a:r>
            <a:r>
              <a:rPr lang="en-US" sz="1800" dirty="0">
                <a:sym typeface="Wingdings" panose="05000000000000000000" pitchFamily="2" charset="2"/>
              </a:rPr>
              <a:t> </a:t>
            </a:r>
            <a:r>
              <a:rPr lang="en-US" sz="1800" dirty="0"/>
              <a:t>In Progress </a:t>
            </a:r>
            <a:r>
              <a:rPr lang="en-US" sz="1800" dirty="0">
                <a:sym typeface="Wingdings" panose="05000000000000000000" pitchFamily="2" charset="2"/>
              </a:rPr>
              <a:t> </a:t>
            </a:r>
            <a:r>
              <a:rPr lang="en-US" sz="1800" dirty="0"/>
              <a:t>Done </a:t>
            </a:r>
            <a:r>
              <a:rPr lang="en-US" sz="1800" dirty="0">
                <a:sym typeface="Wingdings" panose="05000000000000000000" pitchFamily="2" charset="2"/>
              </a:rPr>
              <a:t> Accepted</a:t>
            </a:r>
            <a:endParaRPr lang="en-US" sz="1800" dirty="0"/>
          </a:p>
          <a:p>
            <a:endParaRPr lang="en-US" dirty="0"/>
          </a:p>
        </p:txBody>
      </p:sp>
      <p:sp>
        <p:nvSpPr>
          <p:cNvPr id="5" name="Slide Number Placeholder 4"/>
          <p:cNvSpPr>
            <a:spLocks noGrp="1"/>
          </p:cNvSpPr>
          <p:nvPr>
            <p:ph type="sldNum" sz="quarter" idx="4"/>
          </p:nvPr>
        </p:nvSpPr>
        <p:spPr/>
        <p:txBody>
          <a:bodyPr/>
          <a:lstStyle/>
          <a:p>
            <a:fld id="{EEB8B06D-99A5-468B-806E-293788FE9637}" type="slidenum">
              <a:rPr lang="en-US" smtClean="0"/>
              <a:pPr/>
              <a:t>20</a:t>
            </a:fld>
            <a:endParaRPr lang="en-US"/>
          </a:p>
        </p:txBody>
      </p:sp>
      <p:sp>
        <p:nvSpPr>
          <p:cNvPr id="8"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599" y="2234262"/>
            <a:ext cx="7080342" cy="3912404"/>
          </a:xfrm>
          <a:prstGeom prst="rect">
            <a:avLst/>
          </a:prstGeom>
        </p:spPr>
      </p:pic>
    </p:spTree>
    <p:extLst>
      <p:ext uri="{BB962C8B-B14F-4D97-AF65-F5344CB8AC3E}">
        <p14:creationId xmlns:p14="http://schemas.microsoft.com/office/powerpoint/2010/main" val="305654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The ISecG </a:t>
            </a:r>
            <a:br>
              <a:rPr lang="en-US" dirty="0"/>
            </a:br>
            <a:r>
              <a:rPr lang="en-US" dirty="0"/>
              <a:t>Product Security Maturity Model (PSMM)</a:t>
            </a:r>
          </a:p>
        </p:txBody>
      </p:sp>
      <p:sp>
        <p:nvSpPr>
          <p:cNvPr id="4" name="Content Placeholder 3"/>
          <p:cNvSpPr>
            <a:spLocks noGrp="1"/>
          </p:cNvSpPr>
          <p:nvPr>
            <p:ph idx="1"/>
          </p:nvPr>
        </p:nvSpPr>
        <p:spPr>
          <a:xfrm>
            <a:off x="457199" y="1334279"/>
            <a:ext cx="8303413" cy="4844274"/>
          </a:xfrm>
        </p:spPr>
        <p:txBody>
          <a:bodyPr/>
          <a:lstStyle/>
          <a:p>
            <a:r>
              <a:rPr lang="en-US" dirty="0"/>
              <a:t>SDL-Gov audits measure the minimum (yes, no)</a:t>
            </a:r>
          </a:p>
          <a:p>
            <a:r>
              <a:rPr lang="en-US" dirty="0"/>
              <a:t>PSMM measures how well (good, better, best)</a:t>
            </a:r>
          </a:p>
          <a:p>
            <a:pPr lvl="1"/>
            <a:r>
              <a:rPr lang="en-US" sz="1800" dirty="0"/>
              <a:t>Covers both </a:t>
            </a:r>
            <a:r>
              <a:rPr lang="en-US" sz="1800" u="sng" dirty="0"/>
              <a:t>operational</a:t>
            </a:r>
            <a:r>
              <a:rPr lang="en-US" sz="1800" dirty="0"/>
              <a:t> and </a:t>
            </a:r>
            <a:r>
              <a:rPr lang="en-US" sz="1800" u="sng" dirty="0"/>
              <a:t>technical</a:t>
            </a:r>
            <a:r>
              <a:rPr lang="en-US" sz="1800" dirty="0"/>
              <a:t> parameters</a:t>
            </a:r>
          </a:p>
          <a:p>
            <a:pPr lvl="1"/>
            <a:r>
              <a:rPr lang="en-US" sz="1800" dirty="0"/>
              <a:t>Provides a simple, powerful, low cost, low overhead, metric used by ISecG and other Intel BUs</a:t>
            </a:r>
          </a:p>
          <a:p>
            <a:endParaRPr lang="en-US" dirty="0"/>
          </a:p>
          <a:p>
            <a:r>
              <a:rPr lang="en-US" dirty="0"/>
              <a:t>Maturity levels</a:t>
            </a:r>
          </a:p>
          <a:p>
            <a:pPr marL="684213" lvl="2" indent="0">
              <a:spcBef>
                <a:spcPts val="300"/>
              </a:spcBef>
              <a:spcAft>
                <a:spcPts val="0"/>
              </a:spcAft>
              <a:buNone/>
            </a:pPr>
            <a:r>
              <a:rPr lang="en-US" sz="2400" dirty="0">
                <a:solidFill>
                  <a:srgbClr val="C00000"/>
                </a:solidFill>
                <a:latin typeface="Intel Clear" panose="020B0604020203020204" pitchFamily="34" charset="0"/>
                <a:ea typeface="Calibri" panose="020F0502020204030204" pitchFamily="34" charset="0"/>
                <a:cs typeface="Times New Roman" panose="02020603050405020304" pitchFamily="18" charset="0"/>
              </a:rPr>
              <a:t>0.  None	</a:t>
            </a:r>
            <a:endParaRPr lang="en-US" sz="2400" dirty="0">
              <a:solidFill>
                <a:srgbClr val="FFC000"/>
              </a:solidFill>
              <a:latin typeface="Intel Clear" panose="020B0604020203020204" pitchFamily="34" charset="0"/>
              <a:ea typeface="Calibri" panose="020F0502020204030204" pitchFamily="34" charset="0"/>
              <a:cs typeface="Times New Roman" panose="02020603050405020304" pitchFamily="18" charset="0"/>
            </a:endParaRPr>
          </a:p>
          <a:p>
            <a:pPr marL="684213" lvl="2" indent="0">
              <a:spcBef>
                <a:spcPts val="300"/>
              </a:spcBef>
              <a:spcAft>
                <a:spcPts val="0"/>
              </a:spcAft>
              <a:buNone/>
            </a:pPr>
            <a:r>
              <a:rPr lang="en-US" sz="2400" dirty="0">
                <a:solidFill>
                  <a:srgbClr val="7F7F7F"/>
                </a:solidFill>
                <a:latin typeface="Intel Clear" panose="020B0604020203020204" pitchFamily="34" charset="0"/>
                <a:ea typeface="Calibri" panose="020F0502020204030204" pitchFamily="34" charset="0"/>
                <a:cs typeface="Times New Roman" panose="02020603050405020304" pitchFamily="18" charset="0"/>
              </a:rPr>
              <a:t>1.  Basic	</a:t>
            </a:r>
          </a:p>
          <a:p>
            <a:pPr marL="684213" lvl="2" indent="0">
              <a:spcBef>
                <a:spcPts val="300"/>
              </a:spcBef>
              <a:spcAft>
                <a:spcPts val="0"/>
              </a:spcAft>
              <a:buNone/>
            </a:pPr>
            <a:r>
              <a:rPr lang="en-US" sz="2400" dirty="0">
                <a:solidFill>
                  <a:srgbClr val="000000"/>
                </a:solidFill>
                <a:latin typeface="Intel Clear" panose="020B0604020203020204" pitchFamily="34" charset="0"/>
                <a:ea typeface="Calibri" panose="020F0502020204030204" pitchFamily="34" charset="0"/>
                <a:cs typeface="Times New Roman" panose="02020603050405020304" pitchFamily="18" charset="0"/>
              </a:rPr>
              <a:t>2.  Initial</a:t>
            </a:r>
          </a:p>
          <a:p>
            <a:pPr marL="684213" lvl="2" indent="0">
              <a:spcBef>
                <a:spcPts val="300"/>
              </a:spcBef>
              <a:spcAft>
                <a:spcPts val="0"/>
              </a:spcAft>
              <a:buNone/>
            </a:pPr>
            <a:r>
              <a:rPr lang="en-US" sz="2400" dirty="0">
                <a:solidFill>
                  <a:srgbClr val="FFC000"/>
                </a:solidFill>
                <a:latin typeface="Intel Clear" panose="020B0604020203020204" pitchFamily="34" charset="0"/>
                <a:ea typeface="Calibri" panose="020F0502020204030204" pitchFamily="34" charset="0"/>
                <a:cs typeface="Times New Roman" panose="02020603050405020304" pitchFamily="18" charset="0"/>
              </a:rPr>
              <a:t>3.  Acceptable</a:t>
            </a:r>
          </a:p>
          <a:p>
            <a:pPr marL="684213" lvl="2" indent="0">
              <a:spcBef>
                <a:spcPts val="300"/>
              </a:spcBef>
              <a:spcAft>
                <a:spcPts val="0"/>
              </a:spcAft>
              <a:buNone/>
            </a:pPr>
            <a:r>
              <a:rPr lang="en-US" sz="2400" dirty="0">
                <a:solidFill>
                  <a:srgbClr val="00B050"/>
                </a:solidFill>
                <a:latin typeface="Intel Clear" panose="020B0604020203020204" pitchFamily="34" charset="0"/>
                <a:ea typeface="Calibri" panose="020F0502020204030204" pitchFamily="34" charset="0"/>
                <a:cs typeface="Times New Roman" panose="02020603050405020304" pitchFamily="18" charset="0"/>
              </a:rPr>
              <a:t>4.  Mature</a:t>
            </a:r>
            <a:endParaRPr lang="en-US" sz="2400" dirty="0">
              <a:latin typeface="Arial" panose="020B0604020202020204" pitchFamily="34" charset="0"/>
            </a:endParaRPr>
          </a:p>
          <a:p>
            <a:endParaRPr lang="en-US" dirty="0"/>
          </a:p>
        </p:txBody>
      </p:sp>
      <p:sp>
        <p:nvSpPr>
          <p:cNvPr id="5" name="Slide Number Placeholder 4"/>
          <p:cNvSpPr>
            <a:spLocks noGrp="1"/>
          </p:cNvSpPr>
          <p:nvPr>
            <p:ph type="sldNum" sz="quarter" idx="4"/>
          </p:nvPr>
        </p:nvSpPr>
        <p:spPr/>
        <p:txBody>
          <a:bodyPr/>
          <a:lstStyle/>
          <a:p>
            <a:fld id="{EEB8B06D-99A5-468B-806E-293788FE9637}" type="slidenum">
              <a:rPr lang="en-US" smtClean="0"/>
              <a:pPr/>
              <a:t>21</a:t>
            </a:fld>
            <a:endParaRPr lang="en-US"/>
          </a:p>
        </p:txBody>
      </p:sp>
      <p:sp>
        <p:nvSpPr>
          <p:cNvPr id="8" name="Footer Placeholder 4"/>
          <p:cNvSpPr>
            <a:spLocks noGrp="1"/>
          </p:cNvSpPr>
          <p:nvPr>
            <p:ph type="ftr" sz="quarter" idx="10"/>
          </p:nvPr>
        </p:nvSpPr>
        <p:spPr>
          <a:xfrm>
            <a:off x="5872163" y="6205538"/>
            <a:ext cx="3271837" cy="228600"/>
          </a:xfrm>
        </p:spPr>
        <p:txBody>
          <a:bodyPr/>
          <a:lstStyle/>
          <a:p>
            <a:pPr>
              <a:defRPr/>
            </a:pPr>
            <a:r>
              <a:rPr lang="en-US" dirty="0">
                <a:solidFill>
                  <a:schemeClr val="bg1"/>
                </a:solidFill>
              </a:rPr>
              <a:t>Intel Public</a:t>
            </a:r>
          </a:p>
        </p:txBody>
      </p:sp>
      <p:pic>
        <p:nvPicPr>
          <p:cNvPr id="9" name="Picture 8"/>
          <p:cNvPicPr>
            <a:picLocks noChangeAspect="1"/>
          </p:cNvPicPr>
          <p:nvPr/>
        </p:nvPicPr>
        <p:blipFill>
          <a:blip r:embed="rId2"/>
          <a:stretch>
            <a:fillRect/>
          </a:stretch>
        </p:blipFill>
        <p:spPr>
          <a:xfrm>
            <a:off x="3549171" y="3312368"/>
            <a:ext cx="5442431" cy="2553938"/>
          </a:xfrm>
          <a:prstGeom prst="rect">
            <a:avLst/>
          </a:prstGeom>
        </p:spPr>
      </p:pic>
    </p:spTree>
    <p:extLst>
      <p:ext uri="{BB962C8B-B14F-4D97-AF65-F5344CB8AC3E}">
        <p14:creationId xmlns:p14="http://schemas.microsoft.com/office/powerpoint/2010/main" val="98444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ISecG PSMM Parameters</a:t>
            </a:r>
          </a:p>
        </p:txBody>
      </p:sp>
      <p:sp>
        <p:nvSpPr>
          <p:cNvPr id="2" name="Content Placeholder 1"/>
          <p:cNvSpPr>
            <a:spLocks noGrp="1"/>
          </p:cNvSpPr>
          <p:nvPr>
            <p:ph sz="half" idx="1"/>
          </p:nvPr>
        </p:nvSpPr>
        <p:spPr>
          <a:xfrm>
            <a:off x="455613" y="1201739"/>
            <a:ext cx="2881476" cy="3473956"/>
          </a:xfrm>
        </p:spPr>
        <p:txBody>
          <a:bodyPr/>
          <a:lstStyle/>
          <a:p>
            <a:pPr marL="457200" indent="-457200">
              <a:buFont typeface="+mj-lt"/>
              <a:buAutoNum type="arabicPeriod"/>
            </a:pPr>
            <a:r>
              <a:rPr lang="en-US" sz="1800" dirty="0"/>
              <a:t>Program</a:t>
            </a:r>
          </a:p>
          <a:p>
            <a:pPr marL="457200" indent="-457200">
              <a:buFont typeface="+mj-lt"/>
              <a:buAutoNum type="arabicPeriod"/>
            </a:pPr>
            <a:r>
              <a:rPr lang="en-US" sz="1800" dirty="0"/>
              <a:t>SDL</a:t>
            </a:r>
          </a:p>
          <a:p>
            <a:pPr marL="457200" indent="-457200">
              <a:buFont typeface="+mj-lt"/>
              <a:buAutoNum type="arabicPeriod"/>
            </a:pPr>
            <a:r>
              <a:rPr lang="en-US" sz="1800" dirty="0"/>
              <a:t>PSIRT</a:t>
            </a:r>
          </a:p>
          <a:p>
            <a:pPr marL="457200" indent="-457200">
              <a:buFont typeface="+mj-lt"/>
              <a:buAutoNum type="arabicPeriod"/>
            </a:pPr>
            <a:r>
              <a:rPr lang="en-US" sz="1800" dirty="0"/>
              <a:t>Tools</a:t>
            </a:r>
          </a:p>
          <a:p>
            <a:pPr marL="457200" indent="-457200">
              <a:buFont typeface="+mj-lt"/>
              <a:buAutoNum type="arabicPeriod"/>
            </a:pPr>
            <a:r>
              <a:rPr lang="en-US" sz="1800" dirty="0"/>
              <a:t>Resources</a:t>
            </a:r>
          </a:p>
          <a:p>
            <a:pPr marL="457200" indent="-457200">
              <a:buFont typeface="+mj-lt"/>
              <a:buAutoNum type="arabicPeriod"/>
            </a:pPr>
            <a:r>
              <a:rPr lang="en-US" sz="1800" dirty="0"/>
              <a:t>Policy</a:t>
            </a:r>
          </a:p>
          <a:p>
            <a:pPr marL="457200" indent="-457200">
              <a:buFont typeface="+mj-lt"/>
              <a:buAutoNum type="arabicPeriod"/>
            </a:pPr>
            <a:r>
              <a:rPr lang="en-US" sz="1800" dirty="0"/>
              <a:t>Process</a:t>
            </a:r>
          </a:p>
          <a:p>
            <a:pPr marL="457200" indent="-457200">
              <a:buFont typeface="+mj-lt"/>
              <a:buAutoNum type="arabicPeriod"/>
            </a:pPr>
            <a:r>
              <a:rPr lang="en-US" sz="1800" dirty="0"/>
              <a:t>Training</a:t>
            </a:r>
          </a:p>
          <a:p>
            <a:pPr marL="457200" indent="-457200">
              <a:buFont typeface="+mj-lt"/>
              <a:buAutoNum type="arabicPeriod"/>
            </a:pPr>
            <a:r>
              <a:rPr lang="en-US" sz="1800" dirty="0"/>
              <a:t>Metrics</a:t>
            </a:r>
          </a:p>
          <a:p>
            <a:pPr marL="457200" indent="-457200">
              <a:buFont typeface="+mj-lt"/>
              <a:buAutoNum type="arabicPeriod"/>
            </a:pPr>
            <a:r>
              <a:rPr lang="en-US" sz="1800" dirty="0"/>
              <a:t>Tracking Database</a:t>
            </a:r>
          </a:p>
        </p:txBody>
      </p:sp>
      <p:sp>
        <p:nvSpPr>
          <p:cNvPr id="3" name="Content Placeholder 2"/>
          <p:cNvSpPr>
            <a:spLocks noGrp="1"/>
          </p:cNvSpPr>
          <p:nvPr>
            <p:ph sz="half" idx="2"/>
          </p:nvPr>
        </p:nvSpPr>
        <p:spPr>
          <a:xfrm>
            <a:off x="3874415" y="1201739"/>
            <a:ext cx="5133059" cy="4702292"/>
          </a:xfrm>
        </p:spPr>
        <p:txBody>
          <a:bodyPr/>
          <a:lstStyle/>
          <a:p>
            <a:pPr marL="457200" indent="-457200">
              <a:buFont typeface="+mj-lt"/>
              <a:buAutoNum type="arabicPeriod"/>
            </a:pPr>
            <a:r>
              <a:rPr lang="en-US" sz="1800" dirty="0"/>
              <a:t>Security Requirements Plan / DoD</a:t>
            </a:r>
          </a:p>
          <a:p>
            <a:pPr marL="457200" indent="-457200">
              <a:buFont typeface="+mj-lt"/>
              <a:buAutoNum type="arabicPeriod"/>
            </a:pPr>
            <a:r>
              <a:rPr lang="en-US" sz="1800" dirty="0"/>
              <a:t>Security Architecture Reviews</a:t>
            </a:r>
          </a:p>
          <a:p>
            <a:pPr marL="457200" indent="-457200">
              <a:buFont typeface="+mj-lt"/>
              <a:buAutoNum type="arabicPeriod"/>
            </a:pPr>
            <a:r>
              <a:rPr lang="en-US" sz="1800" dirty="0"/>
              <a:t>Security Design Reviews</a:t>
            </a:r>
          </a:p>
          <a:p>
            <a:pPr marL="457200" indent="-457200">
              <a:buFont typeface="+mj-lt"/>
              <a:buAutoNum type="arabicPeriod"/>
            </a:pPr>
            <a:r>
              <a:rPr lang="en-US" sz="1800" dirty="0"/>
              <a:t>Threat Modeling</a:t>
            </a:r>
          </a:p>
          <a:p>
            <a:pPr marL="457200" indent="-457200">
              <a:buFont typeface="+mj-lt"/>
              <a:buAutoNum type="arabicPeriod"/>
            </a:pPr>
            <a:r>
              <a:rPr lang="en-US" sz="1800" dirty="0"/>
              <a:t>Security Testing</a:t>
            </a:r>
          </a:p>
          <a:p>
            <a:pPr marL="457200" indent="-457200">
              <a:buFont typeface="+mj-lt"/>
              <a:buAutoNum type="arabicPeriod"/>
            </a:pPr>
            <a:r>
              <a:rPr lang="en-US" sz="1800" dirty="0"/>
              <a:t>Static Analysis</a:t>
            </a:r>
          </a:p>
          <a:p>
            <a:pPr marL="457200" indent="-457200">
              <a:buFont typeface="+mj-lt"/>
              <a:buAutoNum type="arabicPeriod"/>
            </a:pPr>
            <a:r>
              <a:rPr lang="en-US" sz="1800" dirty="0"/>
              <a:t>Dynamic Analysis</a:t>
            </a:r>
          </a:p>
          <a:p>
            <a:pPr marL="457200" indent="-457200">
              <a:buFont typeface="+mj-lt"/>
              <a:buAutoNum type="arabicPeriod"/>
            </a:pPr>
            <a:r>
              <a:rPr lang="en-US" sz="1800" dirty="0"/>
              <a:t>Fuzz Testing</a:t>
            </a:r>
          </a:p>
          <a:p>
            <a:pPr marL="457200" indent="-457200">
              <a:buFont typeface="+mj-lt"/>
              <a:buAutoNum type="arabicPeriod"/>
            </a:pPr>
            <a:r>
              <a:rPr lang="en-US" sz="1800" dirty="0"/>
              <a:t>Vulnerability Scans</a:t>
            </a:r>
          </a:p>
          <a:p>
            <a:pPr marL="457200" indent="-457200">
              <a:buFont typeface="+mj-lt"/>
              <a:buAutoNum type="arabicPeriod"/>
            </a:pPr>
            <a:r>
              <a:rPr lang="en-US" sz="1800" dirty="0"/>
              <a:t>Penetration Testing</a:t>
            </a:r>
          </a:p>
          <a:p>
            <a:pPr marL="457200" indent="-457200">
              <a:buFont typeface="+mj-lt"/>
              <a:buAutoNum type="arabicPeriod"/>
            </a:pPr>
            <a:r>
              <a:rPr lang="en-US" sz="1800" dirty="0"/>
              <a:t>Manual Code Reviews</a:t>
            </a:r>
          </a:p>
          <a:p>
            <a:pPr marL="457200" indent="-457200">
              <a:buFont typeface="+mj-lt"/>
              <a:buAutoNum type="arabicPeriod"/>
            </a:pPr>
            <a:r>
              <a:rPr lang="en-US" sz="1800" dirty="0"/>
              <a:t>Secure Coding Standards</a:t>
            </a:r>
          </a:p>
          <a:p>
            <a:pPr marL="457200" indent="-457200">
              <a:buFont typeface="+mj-lt"/>
              <a:buAutoNum type="arabicPeriod"/>
            </a:pPr>
            <a:r>
              <a:rPr lang="en-US" sz="1800" dirty="0"/>
              <a:t>Open Source</a:t>
            </a:r>
          </a:p>
          <a:p>
            <a:pPr marL="457200" indent="-457200">
              <a:buFont typeface="+mj-lt"/>
              <a:buAutoNum type="arabicPeriod"/>
            </a:pPr>
            <a:r>
              <a:rPr lang="en-US" sz="1800" dirty="0"/>
              <a:t>3</a:t>
            </a:r>
            <a:r>
              <a:rPr lang="en-US" sz="1800" baseline="30000" dirty="0"/>
              <a:t>rd</a:t>
            </a:r>
            <a:r>
              <a:rPr lang="en-US" sz="1800" dirty="0"/>
              <a:t> Party COTS Libraries</a:t>
            </a:r>
          </a:p>
          <a:p>
            <a:pPr marL="457200" indent="-457200">
              <a:buFont typeface="+mj-lt"/>
              <a:buAutoNum type="arabicPeriod"/>
            </a:pPr>
            <a:r>
              <a:rPr lang="en-US" sz="1800" dirty="0"/>
              <a:t>Privacy</a:t>
            </a:r>
          </a:p>
        </p:txBody>
      </p:sp>
      <p:sp>
        <p:nvSpPr>
          <p:cNvPr id="11" name="Text Placeholder 7"/>
          <p:cNvSpPr txBox="1">
            <a:spLocks/>
          </p:cNvSpPr>
          <p:nvPr/>
        </p:nvSpPr>
        <p:spPr>
          <a:xfrm>
            <a:off x="457200" y="775927"/>
            <a:ext cx="8229600" cy="333372"/>
          </a:xfrm>
          <a:prstGeom prst="rect">
            <a:avLst/>
          </a:prstGeom>
        </p:spPr>
        <p:txBody>
          <a:bodyPr/>
          <a:lst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576263" indent="-236538" algn="l" rtl="0" eaLnBrk="0" fontAlgn="base" hangingPunct="0">
              <a:spcBef>
                <a:spcPct val="20000"/>
              </a:spcBef>
              <a:spcAft>
                <a:spcPct val="0"/>
              </a:spcAft>
              <a:buFont typeface="Verdana" panose="020B0604030504040204" pitchFamily="34" charset="0"/>
              <a:buChar char="–"/>
              <a:defRPr sz="2000">
                <a:solidFill>
                  <a:schemeClr val="tx1"/>
                </a:solidFill>
                <a:latin typeface="+mn-lt"/>
                <a:ea typeface="ＭＳ Ｐゴシック" pitchFamily="34" charset="-128"/>
              </a:defRPr>
            </a:lvl2pPr>
            <a:lvl3pPr marL="914400" indent="-223838" algn="l" rtl="0" eaLnBrk="0" fontAlgn="base" hangingPunct="0">
              <a:spcBef>
                <a:spcPct val="20000"/>
              </a:spcBef>
              <a:spcAft>
                <a:spcPct val="0"/>
              </a:spcAft>
              <a:buFont typeface="Verdana" panose="020B0604030504040204" pitchFamily="34" charset="0"/>
              <a:buChar char="–"/>
              <a:defRPr>
                <a:solidFill>
                  <a:schemeClr val="tx1"/>
                </a:solidFill>
                <a:latin typeface="+mn-lt"/>
                <a:ea typeface="ＭＳ Ｐゴシック" pitchFamily="34" charset="-128"/>
              </a:defRPr>
            </a:lvl3pPr>
            <a:lvl4pPr marL="1265238" indent="-236538"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ＭＳ Ｐゴシック" pitchFamily="34" charset="-128"/>
              </a:defRPr>
            </a:lvl4pPr>
            <a:lvl5pPr marL="1660525" indent="-234950" algn="l" rtl="0" eaLnBrk="0" fontAlgn="base" hangingPunct="0">
              <a:spcBef>
                <a:spcPct val="20000"/>
              </a:spcBef>
              <a:spcAft>
                <a:spcPct val="0"/>
              </a:spcAft>
              <a:buFont typeface="Verdana" panose="020B0604030504040204" pitchFamily="34" charset="0"/>
              <a:buChar char="–"/>
              <a:defRPr sz="1400">
                <a:solidFill>
                  <a:schemeClr val="tx1"/>
                </a:solidFill>
                <a:latin typeface="+mn-lt"/>
                <a:ea typeface="ＭＳ Ｐゴシック" pitchFamily="34" charset="-128"/>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a:lstStyle>
          <a:p>
            <a:pPr marL="0" indent="0">
              <a:buNone/>
            </a:pPr>
            <a:r>
              <a:rPr lang="en-US" sz="2000" u="sng" kern="0" dirty="0">
                <a:solidFill>
                  <a:srgbClr val="0033FF"/>
                </a:solidFill>
              </a:rPr>
              <a:t>Operational</a:t>
            </a:r>
            <a:r>
              <a:rPr lang="en-US" sz="2000" kern="0" dirty="0"/>
              <a:t> 		      </a:t>
            </a:r>
            <a:r>
              <a:rPr lang="en-US" sz="2000" u="sng" kern="0" dirty="0">
                <a:solidFill>
                  <a:srgbClr val="C00000"/>
                </a:solidFill>
              </a:rPr>
              <a:t>Technical</a:t>
            </a:r>
          </a:p>
        </p:txBody>
      </p:sp>
      <mc:AlternateContent xmlns:mc="http://schemas.openxmlformats.org/markup-compatibility/2006" xmlns:a14="http://schemas.microsoft.com/office/drawing/2010/main">
        <mc:Choice Requires="a14">
          <p:sp>
            <p:nvSpPr>
              <p:cNvPr id="4" name="TextBox 3"/>
              <p:cNvSpPr txBox="1"/>
              <p:nvPr/>
            </p:nvSpPr>
            <p:spPr>
              <a:xfrm>
                <a:off x="311085" y="4869206"/>
                <a:ext cx="3026004" cy="1077218"/>
              </a:xfrm>
              <a:prstGeom prst="rect">
                <a:avLst/>
              </a:prstGeom>
              <a:noFill/>
              <a:ln w="38100">
                <a:solidFill>
                  <a:schemeClr val="accent6">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0" smtClean="0">
                          <a:solidFill>
                            <a:schemeClr val="accent6">
                              <a:lumMod val="75000"/>
                            </a:schemeClr>
                          </a:solidFill>
                          <a:latin typeface="Cambria Math" panose="02040503050406030204" pitchFamily="18" charset="0"/>
                          <a:ea typeface="Cambria Math" panose="02040503050406030204" pitchFamily="18" charset="0"/>
                        </a:rPr>
                        <m:t>(</m:t>
                      </m:r>
                      <m:r>
                        <a:rPr lang="en-US" sz="3200" b="1" i="0" smtClean="0">
                          <a:solidFill>
                            <a:schemeClr val="accent6">
                              <a:lumMod val="75000"/>
                            </a:schemeClr>
                          </a:solidFill>
                          <a:latin typeface="Cambria Math" panose="02040503050406030204" pitchFamily="18" charset="0"/>
                          <a:ea typeface="Cambria Math" panose="02040503050406030204" pitchFamily="18" charset="0"/>
                        </a:rPr>
                        <m:t>𝟏𝟎</m:t>
                      </m:r>
                      <m:r>
                        <a:rPr lang="en-US" sz="3200" b="1" i="0" smtClean="0">
                          <a:solidFill>
                            <a:schemeClr val="accent6">
                              <a:lumMod val="75000"/>
                            </a:schemeClr>
                          </a:solidFill>
                          <a:latin typeface="Cambria Math" panose="02040503050406030204" pitchFamily="18" charset="0"/>
                          <a:ea typeface="Cambria Math" panose="02040503050406030204" pitchFamily="18" charset="0"/>
                        </a:rPr>
                        <m:t>+</m:t>
                      </m:r>
                      <m:r>
                        <a:rPr lang="en-US" sz="3200" b="1" i="0" smtClean="0">
                          <a:solidFill>
                            <a:schemeClr val="accent6">
                              <a:lumMod val="75000"/>
                            </a:schemeClr>
                          </a:solidFill>
                          <a:latin typeface="Cambria Math" panose="02040503050406030204" pitchFamily="18" charset="0"/>
                          <a:ea typeface="Cambria Math" panose="02040503050406030204" pitchFamily="18" charset="0"/>
                        </a:rPr>
                        <m:t>𝟏𝟓</m:t>
                      </m:r>
                      <m:r>
                        <a:rPr lang="en-US" sz="3200" b="1" i="0" smtClean="0">
                          <a:solidFill>
                            <a:schemeClr val="accent6">
                              <a:lumMod val="75000"/>
                            </a:schemeClr>
                          </a:solidFill>
                          <a:latin typeface="Cambria Math" panose="02040503050406030204" pitchFamily="18" charset="0"/>
                          <a:ea typeface="Cambria Math" panose="02040503050406030204" pitchFamily="18" charset="0"/>
                        </a:rPr>
                        <m:t>)</m:t>
                      </m:r>
                      <m:r>
                        <a:rPr lang="en-US" sz="3200" b="1" i="1" smtClean="0">
                          <a:solidFill>
                            <a:schemeClr val="accent6">
                              <a:lumMod val="75000"/>
                            </a:schemeClr>
                          </a:solidFill>
                          <a:latin typeface="Cambria Math" panose="02040503050406030204" pitchFamily="18" charset="0"/>
                          <a:ea typeface="Cambria Math" panose="02040503050406030204" pitchFamily="18" charset="0"/>
                        </a:rPr>
                        <m:t>×</m:t>
                      </m:r>
                      <m:r>
                        <a:rPr lang="en-US" sz="3200" b="1" i="1" smtClean="0">
                          <a:solidFill>
                            <a:schemeClr val="accent6">
                              <a:lumMod val="75000"/>
                            </a:schemeClr>
                          </a:solidFill>
                          <a:latin typeface="Cambria Math" panose="02040503050406030204" pitchFamily="18" charset="0"/>
                          <a:ea typeface="Cambria Math" panose="02040503050406030204" pitchFamily="18" charset="0"/>
                        </a:rPr>
                        <m:t>𝟒</m:t>
                      </m:r>
                      <m:r>
                        <a:rPr lang="en-US" sz="3200" b="1" i="1" smtClean="0">
                          <a:solidFill>
                            <a:schemeClr val="accent6">
                              <a:lumMod val="75000"/>
                            </a:schemeClr>
                          </a:solidFill>
                          <a:latin typeface="Cambria Math" panose="02040503050406030204" pitchFamily="18" charset="0"/>
                          <a:ea typeface="Cambria Math" panose="02040503050406030204" pitchFamily="18" charset="0"/>
                        </a:rPr>
                        <m:t>=</m:t>
                      </m:r>
                      <m:r>
                        <a:rPr lang="en-US" sz="3200" b="1" i="1" smtClean="0">
                          <a:solidFill>
                            <a:schemeClr val="accent6">
                              <a:lumMod val="75000"/>
                            </a:schemeClr>
                          </a:solidFill>
                          <a:latin typeface="Cambria Math" panose="02040503050406030204" pitchFamily="18" charset="0"/>
                          <a:ea typeface="Cambria Math" panose="02040503050406030204" pitchFamily="18" charset="0"/>
                        </a:rPr>
                        <m:t>𝟏𝟎𝟎</m:t>
                      </m:r>
                    </m:oMath>
                  </m:oMathPara>
                </a14:m>
                <a:endParaRPr lang="en-US" sz="3200" b="1" dirty="0">
                  <a:solidFill>
                    <a:schemeClr val="accent6">
                      <a:lumMod val="7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1085" y="4869206"/>
                <a:ext cx="3026004" cy="1077218"/>
              </a:xfrm>
              <a:prstGeom prst="rect">
                <a:avLst/>
              </a:prstGeom>
              <a:blipFill rotWithShape="0">
                <a:blip r:embed="rId3"/>
                <a:stretch>
                  <a:fillRect/>
                </a:stretch>
              </a:blipFill>
              <a:ln w="38100">
                <a:solidFill>
                  <a:schemeClr val="accent6">
                    <a:lumMod val="75000"/>
                  </a:schemeClr>
                </a:solidFill>
              </a:ln>
            </p:spPr>
            <p:txBody>
              <a:bodyPr/>
              <a:lstStyle/>
              <a:p>
                <a:r>
                  <a:rPr lang="en-US">
                    <a:noFill/>
                  </a:rPr>
                  <a:t> </a:t>
                </a:r>
              </a:p>
            </p:txBody>
          </p:sp>
        </mc:Fallback>
      </mc:AlternateContent>
      <p:sp>
        <p:nvSpPr>
          <p:cNvPr id="12" name="Footer Placeholder 4"/>
          <p:cNvSpPr>
            <a:spLocks noGrp="1"/>
          </p:cNvSpPr>
          <p:nvPr>
            <p:ph type="ftr" sz="quarter" idx="4294967295"/>
          </p:nvPr>
        </p:nvSpPr>
        <p:spPr>
          <a:xfrm>
            <a:off x="5872163" y="6205538"/>
            <a:ext cx="3271837" cy="228600"/>
          </a:xfrm>
          <a:prstGeom prst="rect">
            <a:avLst/>
          </a:prstGeom>
        </p:spPr>
        <p:txBody>
          <a:bodyPr/>
          <a:lstStyle/>
          <a:p>
            <a:pPr>
              <a:defRPr/>
            </a:pPr>
            <a:r>
              <a:rPr lang="en-US" dirty="0">
                <a:solidFill>
                  <a:schemeClr val="bg1"/>
                </a:solidFill>
              </a:rPr>
              <a:t>Intel Public</a:t>
            </a:r>
          </a:p>
        </p:txBody>
      </p:sp>
      <p:sp>
        <p:nvSpPr>
          <p:cNvPr id="13" name="Slide Number Placeholder 5"/>
          <p:cNvSpPr>
            <a:spLocks noGrp="1"/>
          </p:cNvSpPr>
          <p:nvPr>
            <p:ph type="sldNum" sz="quarter" idx="4294967295"/>
          </p:nvPr>
        </p:nvSpPr>
        <p:spPr>
          <a:xfrm>
            <a:off x="8593494" y="6493011"/>
            <a:ext cx="398109" cy="169046"/>
          </a:xfrm>
          <a:prstGeom prst="rect">
            <a:avLst/>
          </a:prstGeom>
        </p:spPr>
        <p:txBody>
          <a:bodyPr/>
          <a:lstStyle/>
          <a:p>
            <a:pPr algn="r">
              <a:defRPr/>
            </a:pPr>
            <a:fld id="{30C37804-E8E5-4796-85CD-D4A35C5D60D7}" type="slidenum">
              <a:rPr lang="en-US" sz="800" smtClean="0">
                <a:solidFill>
                  <a:schemeClr val="accent5">
                    <a:lumMod val="75000"/>
                  </a:schemeClr>
                </a:solidFill>
              </a:rPr>
              <a:t>22</a:t>
            </a:fld>
            <a:endParaRPr lang="en-US" sz="800" dirty="0">
              <a:solidFill>
                <a:schemeClr val="accent5">
                  <a:lumMod val="75000"/>
                </a:schemeClr>
              </a:solidFill>
            </a:endParaRPr>
          </a:p>
        </p:txBody>
      </p:sp>
    </p:spTree>
    <p:extLst>
      <p:ext uri="{BB962C8B-B14F-4D97-AF65-F5344CB8AC3E}">
        <p14:creationId xmlns:p14="http://schemas.microsoft.com/office/powerpoint/2010/main" val="1750451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Scoring the PSMM</a:t>
            </a:r>
          </a:p>
        </p:txBody>
      </p:sp>
      <p:sp>
        <p:nvSpPr>
          <p:cNvPr id="5" name="Slide Number Placeholder 4"/>
          <p:cNvSpPr>
            <a:spLocks noGrp="1"/>
          </p:cNvSpPr>
          <p:nvPr>
            <p:ph type="sldNum" sz="quarter" idx="4"/>
          </p:nvPr>
        </p:nvSpPr>
        <p:spPr/>
        <p:txBody>
          <a:bodyPr/>
          <a:lstStyle/>
          <a:p>
            <a:fld id="{EEB8B06D-99A5-468B-806E-293788FE9637}" type="slidenum">
              <a:rPr lang="en-US" smtClean="0"/>
              <a:pPr/>
              <a:t>23</a:t>
            </a:fld>
            <a:endParaRPr lang="en-US"/>
          </a:p>
        </p:txBody>
      </p:sp>
      <p:pic>
        <p:nvPicPr>
          <p:cNvPr id="8" name="Content Placeholder 7"/>
          <p:cNvPicPr>
            <a:picLocks noGrp="1" noChangeAspect="1"/>
          </p:cNvPicPr>
          <p:nvPr>
            <p:ph idx="1"/>
          </p:nvPr>
        </p:nvPicPr>
        <p:blipFill>
          <a:blip r:embed="rId2"/>
          <a:stretch>
            <a:fillRect/>
          </a:stretch>
        </p:blipFill>
        <p:spPr>
          <a:xfrm>
            <a:off x="457201" y="1252143"/>
            <a:ext cx="8259611" cy="4679688"/>
          </a:xfrm>
          <a:prstGeom prst="rect">
            <a:avLst/>
          </a:prstGeom>
        </p:spPr>
      </p:pic>
      <p:sp>
        <p:nvSpPr>
          <p:cNvPr id="9" name="Footer Placeholder 4"/>
          <p:cNvSpPr>
            <a:spLocks noGrp="1"/>
          </p:cNvSpPr>
          <p:nvPr>
            <p:ph type="ftr" sz="quarter" idx="10"/>
          </p:nvPr>
        </p:nvSpPr>
        <p:spPr>
          <a:xfrm>
            <a:off x="5872163" y="6205538"/>
            <a:ext cx="3271837" cy="228600"/>
          </a:xfrm>
        </p:spPr>
        <p:txBody>
          <a:bodyPr/>
          <a:lstStyle/>
          <a:p>
            <a:pPr>
              <a:defRPr/>
            </a:pPr>
            <a:r>
              <a:rPr lang="en-US" dirty="0">
                <a:solidFill>
                  <a:schemeClr val="bg1"/>
                </a:solidFill>
              </a:rPr>
              <a:t>Intel Public</a:t>
            </a:r>
          </a:p>
        </p:txBody>
      </p:sp>
    </p:spTree>
    <p:extLst>
      <p:ext uri="{BB962C8B-B14F-4D97-AF65-F5344CB8AC3E}">
        <p14:creationId xmlns:p14="http://schemas.microsoft.com/office/powerpoint/2010/main" val="13904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Metrics - PSMM Data by Product Group</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24</a:t>
            </a:fld>
            <a:endParaRPr lang="en-US"/>
          </a:p>
        </p:txBody>
      </p:sp>
      <p:pic>
        <p:nvPicPr>
          <p:cNvPr id="11" name="Content Placeholder 10"/>
          <p:cNvPicPr>
            <a:picLocks noGrp="1" noChangeAspect="1"/>
          </p:cNvPicPr>
          <p:nvPr>
            <p:ph idx="1"/>
          </p:nvPr>
        </p:nvPicPr>
        <p:blipFill>
          <a:blip r:embed="rId2"/>
          <a:stretch>
            <a:fillRect/>
          </a:stretch>
        </p:blipFill>
        <p:spPr>
          <a:xfrm>
            <a:off x="1996179" y="852001"/>
            <a:ext cx="6879928" cy="4326489"/>
          </a:xfrm>
          <a:prstGeom prst="rect">
            <a:avLst/>
          </a:prstGeom>
        </p:spPr>
      </p:pic>
      <p:pic>
        <p:nvPicPr>
          <p:cNvPr id="12" name="Picture 11"/>
          <p:cNvPicPr>
            <a:picLocks noChangeAspect="1"/>
          </p:cNvPicPr>
          <p:nvPr/>
        </p:nvPicPr>
        <p:blipFill>
          <a:blip r:embed="rId3"/>
          <a:stretch>
            <a:fillRect/>
          </a:stretch>
        </p:blipFill>
        <p:spPr>
          <a:xfrm>
            <a:off x="669303" y="1332936"/>
            <a:ext cx="5143668" cy="4585274"/>
          </a:xfrm>
          <a:prstGeom prst="rect">
            <a:avLst/>
          </a:prstGeom>
        </p:spPr>
      </p:pic>
      <p:sp>
        <p:nvSpPr>
          <p:cNvPr id="13"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spTree>
    <p:extLst>
      <p:ext uri="{BB962C8B-B14F-4D97-AF65-F5344CB8AC3E}">
        <p14:creationId xmlns:p14="http://schemas.microsoft.com/office/powerpoint/2010/main" val="3151943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Learning from Our Experience - People</a:t>
            </a:r>
          </a:p>
        </p:txBody>
      </p:sp>
      <p:sp>
        <p:nvSpPr>
          <p:cNvPr id="8" name="Content Placeholder 7"/>
          <p:cNvSpPr>
            <a:spLocks noGrp="1"/>
          </p:cNvSpPr>
          <p:nvPr>
            <p:ph idx="1"/>
          </p:nvPr>
        </p:nvSpPr>
        <p:spPr>
          <a:xfrm>
            <a:off x="457200" y="1214969"/>
            <a:ext cx="8221980" cy="4963583"/>
          </a:xfrm>
        </p:spPr>
        <p:txBody>
          <a:bodyPr/>
          <a:lstStyle/>
          <a:p>
            <a:pPr>
              <a:spcBef>
                <a:spcPts val="300"/>
              </a:spcBef>
            </a:pPr>
            <a:r>
              <a:rPr lang="en-US" dirty="0"/>
              <a:t>Identify the experts</a:t>
            </a:r>
          </a:p>
          <a:p>
            <a:pPr lvl="1">
              <a:spcBef>
                <a:spcPts val="300"/>
              </a:spcBef>
            </a:pPr>
            <a:r>
              <a:rPr lang="en-US" dirty="0"/>
              <a:t>No one person can do it all</a:t>
            </a:r>
          </a:p>
          <a:p>
            <a:endParaRPr lang="en-US" sz="1600" dirty="0"/>
          </a:p>
          <a:p>
            <a:r>
              <a:rPr lang="en-US" dirty="0"/>
              <a:t>Trust the Product Security Champions (PSCs)</a:t>
            </a:r>
          </a:p>
          <a:p>
            <a:pPr lvl="1"/>
            <a:r>
              <a:rPr lang="en-US" dirty="0"/>
              <a:t>They are smart and want to do what is right</a:t>
            </a:r>
          </a:p>
          <a:p>
            <a:pPr lvl="1"/>
            <a:r>
              <a:rPr lang="en-US" dirty="0"/>
              <a:t>They balance security with their time, expertise, resources and schedule</a:t>
            </a:r>
          </a:p>
          <a:p>
            <a:endParaRPr lang="en-US" sz="1600" dirty="0"/>
          </a:p>
          <a:p>
            <a:r>
              <a:rPr lang="en-US" dirty="0"/>
              <a:t>Collaborate often</a:t>
            </a:r>
          </a:p>
          <a:p>
            <a:pPr lvl="1"/>
            <a:r>
              <a:rPr lang="en-US" dirty="0"/>
              <a:t>Meet as PSCs weekly (business and technical)</a:t>
            </a:r>
          </a:p>
          <a:p>
            <a:pPr lvl="1"/>
            <a:r>
              <a:rPr lang="en-US" dirty="0"/>
              <a:t>Use email PDLs</a:t>
            </a:r>
          </a:p>
          <a:p>
            <a:endParaRPr lang="en-US" sz="1600" dirty="0"/>
          </a:p>
          <a:p>
            <a:r>
              <a:rPr lang="en-US" dirty="0"/>
              <a:t>Don’t just train…mentor!</a:t>
            </a:r>
          </a:p>
          <a:p>
            <a:pPr lvl="1"/>
            <a:r>
              <a:rPr lang="en-US" dirty="0"/>
              <a:t>Have an open door policy and help them to mature and grow</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25</a:t>
            </a:fld>
            <a:endParaRPr lang="en-US"/>
          </a:p>
        </p:txBody>
      </p:sp>
      <p:sp>
        <p:nvSpPr>
          <p:cNvPr id="9"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10" name="Picture 2" descr="http://www.wysiwygventures.com/wp-content/uploads/2012/09/people_proc_tech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330" y="871634"/>
            <a:ext cx="26098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2461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41300"/>
            <a:ext cx="8403995" cy="97366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Learning from Our Experience - Process</a:t>
            </a:r>
          </a:p>
        </p:txBody>
      </p:sp>
      <p:sp>
        <p:nvSpPr>
          <p:cNvPr id="8" name="Content Placeholder 7"/>
          <p:cNvSpPr>
            <a:spLocks noGrp="1"/>
          </p:cNvSpPr>
          <p:nvPr>
            <p:ph idx="1"/>
          </p:nvPr>
        </p:nvSpPr>
        <p:spPr>
          <a:xfrm>
            <a:off x="457200" y="1214969"/>
            <a:ext cx="8221980" cy="4963583"/>
          </a:xfrm>
        </p:spPr>
        <p:txBody>
          <a:bodyPr/>
          <a:lstStyle/>
          <a:p>
            <a:pPr>
              <a:spcBef>
                <a:spcPts val="300"/>
              </a:spcBef>
            </a:pPr>
            <a:r>
              <a:rPr lang="en-US" dirty="0"/>
              <a:t>Keep it flexible</a:t>
            </a:r>
          </a:p>
          <a:p>
            <a:pPr lvl="1">
              <a:spcBef>
                <a:spcPts val="300"/>
              </a:spcBef>
            </a:pPr>
            <a:r>
              <a:rPr lang="en-US" dirty="0"/>
              <a:t>Don’t micro manage</a:t>
            </a:r>
          </a:p>
          <a:p>
            <a:pPr lvl="1">
              <a:spcBef>
                <a:spcPts val="300"/>
              </a:spcBef>
            </a:pPr>
            <a:r>
              <a:rPr lang="en-US" dirty="0"/>
              <a:t>Don’t default to “all activities are mandatory”</a:t>
            </a:r>
          </a:p>
          <a:p>
            <a:pPr marL="0" indent="0">
              <a:spcBef>
                <a:spcPts val="300"/>
              </a:spcBef>
              <a:buNone/>
            </a:pPr>
            <a:endParaRPr lang="en-US" dirty="0"/>
          </a:p>
          <a:p>
            <a:pPr>
              <a:spcBef>
                <a:spcPts val="300"/>
              </a:spcBef>
            </a:pPr>
            <a:r>
              <a:rPr lang="en-US" dirty="0"/>
              <a:t>We don’t need to write a 200 page book on each SDL activity</a:t>
            </a:r>
          </a:p>
          <a:p>
            <a:pPr lvl="1">
              <a:spcBef>
                <a:spcPts val="300"/>
              </a:spcBef>
            </a:pPr>
            <a:r>
              <a:rPr lang="en-US" dirty="0"/>
              <a:t>Instead point engineers to the best material &amp; BKMs</a:t>
            </a:r>
          </a:p>
          <a:p>
            <a:pPr lvl="1">
              <a:spcBef>
                <a:spcPts val="300"/>
              </a:spcBef>
            </a:pPr>
            <a:endParaRPr lang="en-US" sz="2000" dirty="0"/>
          </a:p>
          <a:p>
            <a:pPr>
              <a:spcBef>
                <a:spcPts val="300"/>
              </a:spcBef>
            </a:pPr>
            <a:r>
              <a:rPr lang="en-US" dirty="0"/>
              <a:t>Some Intel requirements are simply mandatory</a:t>
            </a:r>
          </a:p>
          <a:p>
            <a:pPr lvl="1">
              <a:spcBef>
                <a:spcPts val="300"/>
              </a:spcBef>
            </a:pPr>
            <a:r>
              <a:rPr lang="en-US" dirty="0"/>
              <a:t>Filing exceptions for incomplete SDL activities or shipping with high </a:t>
            </a:r>
            <a:r>
              <a:rPr lang="en-US" dirty="0" err="1"/>
              <a:t>vulns</a:t>
            </a:r>
            <a:r>
              <a:rPr lang="en-US" dirty="0"/>
              <a:t>.</a:t>
            </a:r>
          </a:p>
          <a:p>
            <a:pPr lvl="1">
              <a:spcBef>
                <a:spcPts val="300"/>
              </a:spcBef>
            </a:pPr>
            <a:r>
              <a:rPr lang="en-US" dirty="0"/>
              <a:t>Intel blacklist for 3</a:t>
            </a:r>
            <a:r>
              <a:rPr lang="en-US" baseline="30000" dirty="0"/>
              <a:t>rd</a:t>
            </a:r>
            <a:r>
              <a:rPr lang="en-US" dirty="0"/>
              <a:t> party components</a:t>
            </a:r>
          </a:p>
          <a:p>
            <a:pPr lvl="1">
              <a:spcBef>
                <a:spcPts val="300"/>
              </a:spcBef>
            </a:pPr>
            <a:r>
              <a:rPr lang="en-US" dirty="0"/>
              <a:t>Intel Security and Privacy Governance (SDL-Gov) audits</a:t>
            </a:r>
          </a:p>
          <a:p>
            <a:pPr lvl="1">
              <a:spcBef>
                <a:spcPts val="300"/>
              </a:spcBef>
            </a:pPr>
            <a:endParaRPr lang="en-US" dirty="0"/>
          </a:p>
          <a:p>
            <a:pPr>
              <a:spcBef>
                <a:spcPts val="300"/>
              </a:spcBef>
            </a:pPr>
            <a:r>
              <a:rPr lang="en-US" dirty="0"/>
              <a:t>The ISecG PSMM and Agile SDL go hand-in-hand</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26</a:t>
            </a:fld>
            <a:endParaRPr lang="en-US"/>
          </a:p>
        </p:txBody>
      </p:sp>
      <p:sp>
        <p:nvSpPr>
          <p:cNvPr id="11"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9" name="Picture 2" descr="http://www.wysiwygventures.com/wp-content/uploads/2012/09/people_proc_tech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330" y="871634"/>
            <a:ext cx="26098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6858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41300"/>
            <a:ext cx="8403995" cy="97366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Learning from Our Experience - Tech</a:t>
            </a:r>
          </a:p>
        </p:txBody>
      </p:sp>
      <p:sp>
        <p:nvSpPr>
          <p:cNvPr id="8" name="Content Placeholder 7"/>
          <p:cNvSpPr>
            <a:spLocks noGrp="1"/>
          </p:cNvSpPr>
          <p:nvPr>
            <p:ph idx="1"/>
          </p:nvPr>
        </p:nvSpPr>
        <p:spPr>
          <a:xfrm>
            <a:off x="457200" y="1214969"/>
            <a:ext cx="8221980" cy="4963583"/>
          </a:xfrm>
        </p:spPr>
        <p:txBody>
          <a:bodyPr/>
          <a:lstStyle/>
          <a:p>
            <a:pPr marL="225425" lvl="1" indent="-225425">
              <a:spcBef>
                <a:spcPts val="300"/>
              </a:spcBef>
              <a:buFont typeface="Verdana" panose="020B0604030504040204" pitchFamily="34" charset="0"/>
              <a:buChar char="•"/>
            </a:pPr>
            <a:r>
              <a:rPr lang="en-US" sz="2400" dirty="0">
                <a:cs typeface="ＭＳ Ｐゴシック" charset="-128"/>
              </a:rPr>
              <a:t>Purchase tools as one Intel</a:t>
            </a:r>
          </a:p>
          <a:p>
            <a:pPr lvl="1">
              <a:spcBef>
                <a:spcPts val="300"/>
              </a:spcBef>
            </a:pPr>
            <a:r>
              <a:rPr lang="en-US" dirty="0"/>
              <a:t>Volume discounts, flexible license terms</a:t>
            </a:r>
          </a:p>
          <a:p>
            <a:pPr marL="225425" lvl="1" indent="-225425">
              <a:spcBef>
                <a:spcPts val="300"/>
              </a:spcBef>
              <a:buChar char="•"/>
            </a:pPr>
            <a:endParaRPr lang="en-US" sz="2400" dirty="0">
              <a:cs typeface="ＭＳ Ｐゴシック" charset="-128"/>
            </a:endParaRPr>
          </a:p>
          <a:p>
            <a:pPr marL="225425" lvl="1" indent="-225425">
              <a:spcBef>
                <a:spcPts val="300"/>
              </a:spcBef>
              <a:buChar char="•"/>
            </a:pPr>
            <a:r>
              <a:rPr lang="en-US" sz="2400" dirty="0">
                <a:cs typeface="ＭＳ Ｐゴシック" charset="-128"/>
              </a:rPr>
              <a:t>Human vs. Machine</a:t>
            </a:r>
          </a:p>
          <a:p>
            <a:pPr lvl="1">
              <a:spcBef>
                <a:spcPts val="300"/>
              </a:spcBef>
            </a:pPr>
            <a:r>
              <a:rPr lang="en-US" dirty="0"/>
              <a:t>Some activities require much more human interaction than others</a:t>
            </a:r>
          </a:p>
          <a:p>
            <a:pPr lvl="1">
              <a:spcBef>
                <a:spcPts val="300"/>
              </a:spcBef>
            </a:pPr>
            <a:r>
              <a:rPr lang="en-US" dirty="0"/>
              <a:t>Where possible, automate: “</a:t>
            </a:r>
            <a:r>
              <a:rPr lang="en-US" i="1" dirty="0"/>
              <a:t>Make the computer do the work</a:t>
            </a:r>
            <a:r>
              <a:rPr lang="en-US" dirty="0"/>
              <a:t>”</a:t>
            </a:r>
          </a:p>
          <a:p>
            <a:pPr lvl="1">
              <a:spcBef>
                <a:spcPts val="300"/>
              </a:spcBef>
            </a:pPr>
            <a:r>
              <a:rPr lang="en-US" dirty="0"/>
              <a:t>Automation is required for successful continuous delivery</a:t>
            </a:r>
          </a:p>
          <a:p>
            <a:pPr>
              <a:spcBef>
                <a:spcPts val="300"/>
              </a:spcBef>
            </a:pPr>
            <a:endParaRPr lang="en-US" dirty="0"/>
          </a:p>
          <a:p>
            <a:pPr>
              <a:spcBef>
                <a:spcPts val="300"/>
              </a:spcBef>
            </a:pPr>
            <a:r>
              <a:rPr lang="en-US" dirty="0"/>
              <a:t>Bring the tools to the engineers</a:t>
            </a:r>
          </a:p>
          <a:p>
            <a:pPr lvl="1">
              <a:spcBef>
                <a:spcPts val="300"/>
              </a:spcBef>
            </a:pPr>
            <a:r>
              <a:rPr lang="en-US" dirty="0"/>
              <a:t>Version One / Jira vs. SharePoint</a:t>
            </a:r>
          </a:p>
          <a:p>
            <a:pPr lvl="1">
              <a:spcBef>
                <a:spcPts val="300"/>
              </a:spcBef>
            </a:pPr>
            <a:r>
              <a:rPr lang="en-US" dirty="0"/>
              <a:t>Provide customized templates and real-world examples</a:t>
            </a:r>
          </a:p>
          <a:p>
            <a:pPr>
              <a:spcBef>
                <a:spcPts val="300"/>
              </a:spcBef>
            </a:pPr>
            <a:endParaRPr lang="en-US" dirty="0"/>
          </a:p>
          <a:p>
            <a:pPr>
              <a:spcBef>
                <a:spcPts val="300"/>
              </a:spcBef>
            </a:pPr>
            <a:r>
              <a:rPr lang="en-US" dirty="0"/>
              <a:t>Good tools can minimize exceptions</a:t>
            </a:r>
          </a:p>
          <a:p>
            <a:pPr lvl="1">
              <a:spcBef>
                <a:spcPts val="300"/>
              </a:spcBef>
            </a:pPr>
            <a:r>
              <a:rPr lang="en-US" dirty="0"/>
              <a:t>It is hard to do fuzz testing without an easy to use tool with good content</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27</a:t>
            </a:fld>
            <a:endParaRPr lang="en-US"/>
          </a:p>
        </p:txBody>
      </p:sp>
      <p:sp>
        <p:nvSpPr>
          <p:cNvPr id="11"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13" name="Picture 2" descr="http://www.wysiwygventures.com/wp-content/uploads/2012/09/people_proc_tech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330" y="871634"/>
            <a:ext cx="26098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890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Suggest Improvements</a:t>
            </a:r>
          </a:p>
        </p:txBody>
      </p:sp>
      <p:sp>
        <p:nvSpPr>
          <p:cNvPr id="8" name="Content Placeholder 7"/>
          <p:cNvSpPr>
            <a:spLocks noGrp="1"/>
          </p:cNvSpPr>
          <p:nvPr>
            <p:ph idx="1"/>
          </p:nvPr>
        </p:nvSpPr>
        <p:spPr>
          <a:xfrm>
            <a:off x="457200" y="1214969"/>
            <a:ext cx="8221980" cy="4963583"/>
          </a:xfrm>
        </p:spPr>
        <p:txBody>
          <a:bodyPr/>
          <a:lstStyle/>
          <a:p>
            <a:r>
              <a:rPr lang="en-US" dirty="0"/>
              <a:t>SDLs are constantly evolving</a:t>
            </a:r>
          </a:p>
          <a:p>
            <a:pPr lvl="1"/>
            <a:r>
              <a:rPr lang="en-US" dirty="0"/>
              <a:t>Waterfall </a:t>
            </a:r>
            <a:r>
              <a:rPr lang="en-US" dirty="0">
                <a:sym typeface="Wingdings" panose="05000000000000000000" pitchFamily="2" charset="2"/>
              </a:rPr>
              <a:t> </a:t>
            </a:r>
            <a:r>
              <a:rPr lang="en-US" dirty="0"/>
              <a:t>Agile </a:t>
            </a:r>
            <a:r>
              <a:rPr lang="en-US" dirty="0">
                <a:sym typeface="Wingdings" panose="05000000000000000000" pitchFamily="2" charset="2"/>
              </a:rPr>
              <a:t> Continuous Delivery  IoT</a:t>
            </a:r>
            <a:endParaRPr lang="en-US" dirty="0"/>
          </a:p>
          <a:p>
            <a:endParaRPr lang="en-US" dirty="0"/>
          </a:p>
          <a:p>
            <a:r>
              <a:rPr lang="en-US" dirty="0"/>
              <a:t>Feel free to use our Agile SDL material</a:t>
            </a:r>
          </a:p>
          <a:p>
            <a:pPr lvl="1"/>
            <a:r>
              <a:rPr lang="en-US" dirty="0">
                <a:hlinkClick r:id="rId2"/>
              </a:rPr>
              <a:t>http://goto/ISecGPSG</a:t>
            </a:r>
            <a:r>
              <a:rPr lang="en-US" dirty="0"/>
              <a:t> &gt;&gt; Process: Agile SDL</a:t>
            </a:r>
          </a:p>
          <a:p>
            <a:pPr marL="225425" lvl="1" indent="-225425">
              <a:buChar char="•"/>
            </a:pPr>
            <a:endParaRPr lang="en-US" sz="2400" dirty="0">
              <a:cs typeface="ＭＳ Ｐゴシック" charset="-128"/>
            </a:endParaRPr>
          </a:p>
          <a:p>
            <a:pPr marL="225425" lvl="1" indent="-225425">
              <a:buFont typeface="Verdana" panose="020B0604030504040204" pitchFamily="34" charset="0"/>
              <a:buChar char="•"/>
            </a:pPr>
            <a:r>
              <a:rPr lang="en-US" sz="2400" dirty="0"/>
              <a:t>Feel free to improve our Agile SDL and PSMM material</a:t>
            </a:r>
            <a:endParaRPr lang="en-US" sz="2400" dirty="0">
              <a:cs typeface="ＭＳ Ｐゴシック" charset="-128"/>
            </a:endParaRPr>
          </a:p>
          <a:p>
            <a:pPr marL="225425" lvl="1" indent="-225425">
              <a:buChar char="•"/>
            </a:pPr>
            <a:r>
              <a:rPr lang="en-US" sz="2400" dirty="0">
                <a:cs typeface="ＭＳ Ｐゴシック" charset="-128"/>
              </a:rPr>
              <a:t>Contact the ISecG Product Security Group (PSG) with your suggestions</a:t>
            </a:r>
          </a:p>
          <a:p>
            <a:pPr lvl="1"/>
            <a:r>
              <a:rPr lang="en-US" dirty="0"/>
              <a:t>PDL: “ISecG PSG”</a:t>
            </a:r>
          </a:p>
          <a:p>
            <a:pPr lvl="1"/>
            <a:r>
              <a:rPr lang="en-US" dirty="0">
                <a:hlinkClick r:id="rId3"/>
              </a:rPr>
              <a:t>harold.a.toomey@intel.com</a:t>
            </a:r>
            <a:r>
              <a:rPr lang="en-US" dirty="0"/>
              <a:t> </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28</a:t>
            </a:fld>
            <a:endParaRPr lang="en-US" dirty="0"/>
          </a:p>
        </p:txBody>
      </p:sp>
      <p:sp>
        <p:nvSpPr>
          <p:cNvPr id="11"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5122" name="Picture 2" descr="https://innovation.govspace.gov.au/files/2011/06/Suggestions-Page-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301" y="241300"/>
            <a:ext cx="2387312" cy="159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06515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ntSFT_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125" y="2135188"/>
            <a:ext cx="2825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4294967295"/>
          </p:nvPr>
        </p:nvSpPr>
        <p:spPr>
          <a:xfrm>
            <a:off x="5872163" y="6205538"/>
            <a:ext cx="3271837" cy="228600"/>
          </a:xfrm>
          <a:prstGeom prst="rect">
            <a:avLst/>
          </a:prstGeom>
        </p:spPr>
        <p:txBody>
          <a:bodyPr/>
          <a:lstStyle/>
          <a:p>
            <a:pPr>
              <a:defRPr/>
            </a:pPr>
            <a:r>
              <a:rPr lang="en-US" dirty="0">
                <a:solidFill>
                  <a:schemeClr val="bg1"/>
                </a:solidFill>
              </a:rPr>
              <a:t>Intel Public</a:t>
            </a:r>
          </a:p>
        </p:txBody>
      </p:sp>
      <p:sp>
        <p:nvSpPr>
          <p:cNvPr id="7" name="Slide Number Placeholder 5"/>
          <p:cNvSpPr>
            <a:spLocks noGrp="1"/>
          </p:cNvSpPr>
          <p:nvPr>
            <p:ph type="sldNum" sz="quarter" idx="4294967295"/>
          </p:nvPr>
        </p:nvSpPr>
        <p:spPr>
          <a:xfrm>
            <a:off x="8593494" y="6493011"/>
            <a:ext cx="398109" cy="169046"/>
          </a:xfrm>
          <a:prstGeom prst="rect">
            <a:avLst/>
          </a:prstGeom>
        </p:spPr>
        <p:txBody>
          <a:bodyPr/>
          <a:lstStyle/>
          <a:p>
            <a:pPr algn="r">
              <a:defRPr/>
            </a:pPr>
            <a:fld id="{942844EA-89AE-4C61-AC43-40930257DFCC}" type="slidenum">
              <a:rPr lang="en-US" sz="800" smtClean="0">
                <a:solidFill>
                  <a:schemeClr val="accent5">
                    <a:lumMod val="75000"/>
                  </a:schemeClr>
                </a:solidFill>
              </a:rPr>
              <a:pPr algn="r">
                <a:defRPr/>
              </a:pPr>
              <a:t>29</a:t>
            </a:fld>
            <a:endParaRPr lang="en-US" sz="800" dirty="0">
              <a:solidFill>
                <a:schemeClr val="accent5">
                  <a:lumMod val="75000"/>
                </a:schemeClr>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dirty="0"/>
              <a:t>SDLCs / Security Development Lifecycles (SDLs)</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95" y="1093670"/>
            <a:ext cx="8213931" cy="4784615"/>
          </a:xfrm>
          <a:prstGeom prst="rect">
            <a:avLst/>
          </a:prstGeom>
        </p:spPr>
      </p:pic>
      <p:sp>
        <p:nvSpPr>
          <p:cNvPr id="8"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spTree>
    <p:extLst>
      <p:ext uri="{BB962C8B-B14F-4D97-AF65-F5344CB8AC3E}">
        <p14:creationId xmlns:p14="http://schemas.microsoft.com/office/powerpoint/2010/main" val="20659596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de-DE" altLang="en-US"/>
              <a:t>Legal Disclaimer</a:t>
            </a:r>
          </a:p>
        </p:txBody>
      </p:sp>
      <p:sp>
        <p:nvSpPr>
          <p:cNvPr id="20483" name="Content Placeholder 2"/>
          <p:cNvSpPr>
            <a:spLocks noGrp="1"/>
          </p:cNvSpPr>
          <p:nvPr>
            <p:ph idx="4294967295"/>
          </p:nvPr>
        </p:nvSpPr>
        <p:spPr>
          <a:xfrm>
            <a:off x="455613" y="1201738"/>
            <a:ext cx="8237537" cy="4327525"/>
          </a:xfrm>
        </p:spPr>
        <p:txBody>
          <a:bodyPr/>
          <a:lstStyle/>
          <a:p>
            <a:pPr marL="0" indent="0">
              <a:lnSpc>
                <a:spcPct val="80000"/>
              </a:lnSpc>
              <a:buFontTx/>
              <a:buNone/>
            </a:pPr>
            <a:r>
              <a:rPr lang="en-US" altLang="en-US" sz="1300" dirty="0"/>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endParaRPr lang="de-DE" altLang="en-US" sz="1300" dirty="0"/>
          </a:p>
          <a:p>
            <a:pPr marL="0" indent="0">
              <a:lnSpc>
                <a:spcPct val="80000"/>
              </a:lnSpc>
              <a:buFontTx/>
              <a:buNone/>
            </a:pPr>
            <a:endParaRPr lang="en-US" altLang="en-US" sz="1300" dirty="0"/>
          </a:p>
          <a:p>
            <a:pPr marL="0" indent="0">
              <a:lnSpc>
                <a:spcPct val="80000"/>
              </a:lnSpc>
              <a:buFontTx/>
              <a:buNone/>
            </a:pPr>
            <a:r>
              <a:rPr lang="en-US" altLang="en-US" sz="1300" dirty="0"/>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reference </a:t>
            </a:r>
            <a:r>
              <a:rPr lang="en-US" altLang="en-US" sz="1300" dirty="0">
                <a:hlinkClick r:id="rId3"/>
              </a:rPr>
              <a:t>www.intel.com/software/products</a:t>
            </a:r>
            <a:r>
              <a:rPr lang="en-US" altLang="en-US" sz="1300" dirty="0"/>
              <a:t>.</a:t>
            </a:r>
            <a:endParaRPr lang="de-DE" altLang="en-US" sz="1300" dirty="0"/>
          </a:p>
          <a:p>
            <a:pPr marL="0" indent="0">
              <a:lnSpc>
                <a:spcPct val="80000"/>
              </a:lnSpc>
              <a:buFontTx/>
              <a:buNone/>
            </a:pPr>
            <a:endParaRPr lang="en-US" altLang="en-US" sz="1300" dirty="0"/>
          </a:p>
          <a:p>
            <a:pPr marL="0" indent="0">
              <a:lnSpc>
                <a:spcPct val="80000"/>
              </a:lnSpc>
              <a:buFontTx/>
              <a:buNone/>
            </a:pPr>
            <a:r>
              <a:rPr lang="en-US" altLang="en-US" sz="1300" dirty="0"/>
              <a:t>Intel and the Intel logo are trademarks of Intel Corporation in the U.S. and other countries. </a:t>
            </a:r>
            <a:endParaRPr lang="de-DE" altLang="en-US" sz="1300" dirty="0"/>
          </a:p>
          <a:p>
            <a:pPr marL="0" indent="0">
              <a:lnSpc>
                <a:spcPct val="80000"/>
              </a:lnSpc>
              <a:buFontTx/>
              <a:buNone/>
            </a:pPr>
            <a:endParaRPr lang="en-US" altLang="en-US" sz="1300" dirty="0"/>
          </a:p>
          <a:p>
            <a:pPr marL="0" indent="0">
              <a:lnSpc>
                <a:spcPct val="80000"/>
              </a:lnSpc>
              <a:buFontTx/>
              <a:buNone/>
            </a:pPr>
            <a:r>
              <a:rPr lang="en-US" altLang="en-US" sz="1300" dirty="0"/>
              <a:t>*Other names and brands may be claimed as the property of others. </a:t>
            </a:r>
            <a:endParaRPr lang="de-DE" altLang="en-US" sz="1300" dirty="0"/>
          </a:p>
          <a:p>
            <a:pPr marL="0" indent="0">
              <a:lnSpc>
                <a:spcPct val="80000"/>
              </a:lnSpc>
              <a:buFontTx/>
              <a:buNone/>
            </a:pPr>
            <a:endParaRPr lang="en-US" altLang="en-US" sz="1300" dirty="0"/>
          </a:p>
          <a:p>
            <a:pPr marL="0" indent="0">
              <a:lnSpc>
                <a:spcPct val="80000"/>
              </a:lnSpc>
              <a:buFontTx/>
              <a:buNone/>
            </a:pPr>
            <a:r>
              <a:rPr lang="en-US" altLang="en-US" sz="1300" dirty="0"/>
              <a:t>Copyright © 2016.  Intel Corporation.</a:t>
            </a:r>
            <a:endParaRPr lang="de-DE" altLang="en-US" sz="1300" dirty="0"/>
          </a:p>
          <a:p>
            <a:pPr marL="0" indent="0">
              <a:lnSpc>
                <a:spcPct val="80000"/>
              </a:lnSpc>
              <a:buFontTx/>
              <a:buNone/>
            </a:pPr>
            <a:endParaRPr lang="de-DE" altLang="en-US" sz="1300" dirty="0"/>
          </a:p>
        </p:txBody>
      </p:sp>
      <p:sp>
        <p:nvSpPr>
          <p:cNvPr id="20484" name="TextBox 4"/>
          <p:cNvSpPr txBox="1">
            <a:spLocks noChangeArrowheads="1"/>
          </p:cNvSpPr>
          <p:nvPr/>
        </p:nvSpPr>
        <p:spPr bwMode="auto">
          <a:xfrm>
            <a:off x="2244725" y="5646738"/>
            <a:ext cx="469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Font typeface="Verdana" panose="020B0604030504040204" pitchFamily="34" charset="0"/>
              <a:buChar char="–"/>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Font typeface="Verdana" panose="020B0604030504040204" pitchFamily="34" charset="0"/>
              <a:buChar char="–"/>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Font typeface="Verdana" panose="020B0604030504040204" pitchFamily="34"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Font typeface="Verdana" panose="020B0604030504040204" pitchFamily="34" charset="0"/>
              <a:buChar char="–"/>
              <a:defRPr sz="1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Verdana" panose="020B0604030504040204" pitchFamily="34" charset="0"/>
              <a:buChar char="–"/>
              <a:defRPr sz="1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Verdana" panose="020B0604030504040204" pitchFamily="34" charset="0"/>
              <a:buChar char="–"/>
              <a:defRPr sz="1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Verdana" panose="020B0604030504040204" pitchFamily="34" charset="0"/>
              <a:buChar char="–"/>
              <a:defRPr sz="1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Verdana" panose="020B0604030504040204" pitchFamily="34" charset="0"/>
              <a:buChar char="–"/>
              <a:defRPr sz="1400">
                <a:solidFill>
                  <a:schemeClr val="tx1"/>
                </a:solidFill>
                <a:latin typeface="Verdana" panose="020B0604030504040204" pitchFamily="34" charset="0"/>
                <a:ea typeface="ＭＳ Ｐゴシック" panose="020B0600070205080204" pitchFamily="34" charset="-128"/>
              </a:defRPr>
            </a:lvl9pPr>
          </a:lstStyle>
          <a:p>
            <a:pPr algn="ctr">
              <a:lnSpc>
                <a:spcPct val="80000"/>
              </a:lnSpc>
              <a:spcBef>
                <a:spcPct val="50000"/>
              </a:spcBef>
              <a:buFontTx/>
              <a:buNone/>
            </a:pPr>
            <a:r>
              <a:rPr lang="en-US" altLang="en-US" sz="2000">
                <a:cs typeface="Arial" panose="020B0604020202020204" pitchFamily="34" charset="0"/>
              </a:rPr>
              <a:t>http://intel.com/software/products</a:t>
            </a:r>
          </a:p>
        </p:txBody>
      </p:sp>
      <p:sp>
        <p:nvSpPr>
          <p:cNvPr id="5" name="Footer Placeholder 4"/>
          <p:cNvSpPr>
            <a:spLocks noGrp="1"/>
          </p:cNvSpPr>
          <p:nvPr>
            <p:ph type="ftr" sz="quarter" idx="4294967295"/>
          </p:nvPr>
        </p:nvSpPr>
        <p:spPr>
          <a:xfrm>
            <a:off x="5872163" y="6205538"/>
            <a:ext cx="3271837" cy="228600"/>
          </a:xfrm>
          <a:prstGeom prst="rect">
            <a:avLst/>
          </a:prstGeom>
        </p:spPr>
        <p:txBody>
          <a:bodyPr/>
          <a:lstStyle/>
          <a:p>
            <a:pPr>
              <a:defRPr/>
            </a:pPr>
            <a:r>
              <a:rPr lang="en-US" dirty="0">
                <a:solidFill>
                  <a:schemeClr val="bg1"/>
                </a:solidFill>
              </a:rPr>
              <a:t>Intel Public</a:t>
            </a:r>
          </a:p>
        </p:txBody>
      </p:sp>
      <p:sp>
        <p:nvSpPr>
          <p:cNvPr id="6" name="Slide Number Placeholder 5"/>
          <p:cNvSpPr>
            <a:spLocks noGrp="1"/>
          </p:cNvSpPr>
          <p:nvPr>
            <p:ph type="sldNum" sz="quarter" idx="4294967295"/>
          </p:nvPr>
        </p:nvSpPr>
        <p:spPr>
          <a:xfrm>
            <a:off x="8593494" y="6493011"/>
            <a:ext cx="398109" cy="169046"/>
          </a:xfrm>
          <a:prstGeom prst="rect">
            <a:avLst/>
          </a:prstGeom>
        </p:spPr>
        <p:txBody>
          <a:bodyPr/>
          <a:lstStyle/>
          <a:p>
            <a:pPr algn="r">
              <a:defRPr/>
            </a:pPr>
            <a:fld id="{ABC21296-B3C5-427B-92BA-69E22E3ECF45}" type="slidenum">
              <a:rPr lang="en-US" sz="800" smtClean="0">
                <a:solidFill>
                  <a:schemeClr val="accent5">
                    <a:lumMod val="75000"/>
                  </a:schemeClr>
                </a:solidFill>
              </a:rPr>
              <a:pPr algn="r">
                <a:defRPr/>
              </a:pPr>
              <a:t>30</a:t>
            </a:fld>
            <a:endParaRPr lang="en-US" sz="800" dirty="0">
              <a:solidFill>
                <a:schemeClr val="accent5">
                  <a:lumMod val="75000"/>
                </a:schemeClr>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ISecG Methodology Timeline</a:t>
            </a:r>
          </a:p>
        </p:txBody>
      </p:sp>
      <p:sp>
        <p:nvSpPr>
          <p:cNvPr id="9" name="Content Placeholder 8"/>
          <p:cNvSpPr>
            <a:spLocks noGrp="1"/>
          </p:cNvSpPr>
          <p:nvPr>
            <p:ph idx="1"/>
          </p:nvPr>
        </p:nvSpPr>
        <p:spPr>
          <a:xfrm>
            <a:off x="747340" y="2754086"/>
            <a:ext cx="1833465" cy="1527937"/>
          </a:xfrm>
        </p:spPr>
        <p:txBody>
          <a:bodyPr/>
          <a:lstStyle/>
          <a:p>
            <a:pPr marL="0" lvl="1" indent="0" algn="ctr">
              <a:buNone/>
            </a:pPr>
            <a:r>
              <a:rPr lang="en-US" sz="1800" dirty="0"/>
              <a:t>Modified waterfall adopted</a:t>
            </a:r>
          </a:p>
          <a:p>
            <a:pPr marL="0" lvl="1" indent="0" algn="ctr">
              <a:buNone/>
            </a:pPr>
            <a:r>
              <a:rPr lang="en-US" sz="1800" dirty="0"/>
              <a:t>(PLF)</a:t>
            </a:r>
          </a:p>
          <a:p>
            <a:pPr algn="ctr"/>
            <a:endParaRPr lang="en-US" sz="2000" dirty="0"/>
          </a:p>
        </p:txBody>
      </p:sp>
      <p:sp>
        <p:nvSpPr>
          <p:cNvPr id="6" name="Down Arrow 5"/>
          <p:cNvSpPr/>
          <p:nvPr/>
        </p:nvSpPr>
        <p:spPr bwMode="auto">
          <a:xfrm>
            <a:off x="1212980" y="1205204"/>
            <a:ext cx="1017036" cy="522514"/>
          </a:xfrm>
          <a:prstGeom prst="downArrow">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34" charset="0"/>
            </a:endParaRPr>
          </a:p>
        </p:txBody>
      </p:sp>
      <p:sp>
        <p:nvSpPr>
          <p:cNvPr id="7" name="Right Arrow 6"/>
          <p:cNvSpPr/>
          <p:nvPr/>
        </p:nvSpPr>
        <p:spPr bwMode="auto">
          <a:xfrm>
            <a:off x="1306286" y="1205204"/>
            <a:ext cx="2901820" cy="1548882"/>
          </a:xfrm>
          <a:prstGeom prst="rightArrow">
            <a:avLst/>
          </a:prstGeom>
          <a:no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34" charset="0"/>
            </a:endParaRPr>
          </a:p>
        </p:txBody>
      </p:sp>
      <p:sp>
        <p:nvSpPr>
          <p:cNvPr id="8" name="Right Arrow 7"/>
          <p:cNvSpPr/>
          <p:nvPr/>
        </p:nvSpPr>
        <p:spPr bwMode="auto">
          <a:xfrm>
            <a:off x="545841" y="1999810"/>
            <a:ext cx="8049144" cy="672525"/>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r>
              <a:rPr lang="en-US" dirty="0">
                <a:solidFill>
                  <a:schemeClr val="tx1"/>
                </a:solidFill>
                <a:latin typeface="Verdana" pitchFamily="34" charset="0"/>
              </a:rPr>
              <a:t>2006		2011		2012		2016</a:t>
            </a:r>
            <a:endParaRPr kumimoji="0" lang="en-US" sz="2000" b="0" i="0" u="none" strike="noStrike" cap="none" normalizeH="0" baseline="0" dirty="0">
              <a:ln>
                <a:noFill/>
              </a:ln>
              <a:solidFill>
                <a:schemeClr val="tx1"/>
              </a:solidFill>
              <a:effectLst/>
              <a:latin typeface="Verdana" pitchFamily="34" charset="0"/>
            </a:endParaRPr>
          </a:p>
        </p:txBody>
      </p:sp>
      <p:sp>
        <p:nvSpPr>
          <p:cNvPr id="10" name="Content Placeholder 8"/>
          <p:cNvSpPr txBox="1">
            <a:spLocks/>
          </p:cNvSpPr>
          <p:nvPr/>
        </p:nvSpPr>
        <p:spPr bwMode="auto">
          <a:xfrm>
            <a:off x="545841" y="1601173"/>
            <a:ext cx="8237537"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576263" indent="-236538" algn="l" rtl="0" eaLnBrk="0" fontAlgn="base" hangingPunct="0">
              <a:spcBef>
                <a:spcPct val="20000"/>
              </a:spcBef>
              <a:spcAft>
                <a:spcPct val="0"/>
              </a:spcAft>
              <a:buFont typeface="Verdana" panose="020B0604030504040204" pitchFamily="34" charset="0"/>
              <a:buChar char="–"/>
              <a:defRPr sz="2000">
                <a:solidFill>
                  <a:schemeClr val="tx1"/>
                </a:solidFill>
                <a:latin typeface="+mn-lt"/>
                <a:ea typeface="ＭＳ Ｐゴシック" pitchFamily="34" charset="-128"/>
              </a:defRPr>
            </a:lvl2pPr>
            <a:lvl3pPr marL="914400" indent="-223838" algn="l" rtl="0" eaLnBrk="0" fontAlgn="base" hangingPunct="0">
              <a:spcBef>
                <a:spcPct val="20000"/>
              </a:spcBef>
              <a:spcAft>
                <a:spcPct val="0"/>
              </a:spcAft>
              <a:buFont typeface="Verdana" panose="020B0604030504040204" pitchFamily="34" charset="0"/>
              <a:buChar char="–"/>
              <a:defRPr>
                <a:solidFill>
                  <a:schemeClr val="tx1"/>
                </a:solidFill>
                <a:latin typeface="+mn-lt"/>
                <a:ea typeface="ＭＳ Ｐゴシック" pitchFamily="34" charset="-128"/>
              </a:defRPr>
            </a:lvl3pPr>
            <a:lvl4pPr marL="1265238" indent="-236538"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ＭＳ Ｐゴシック" pitchFamily="34" charset="-128"/>
              </a:defRPr>
            </a:lvl4pPr>
            <a:lvl5pPr marL="1660525" indent="-234950" algn="l" rtl="0" eaLnBrk="0" fontAlgn="base" hangingPunct="0">
              <a:spcBef>
                <a:spcPct val="20000"/>
              </a:spcBef>
              <a:spcAft>
                <a:spcPct val="0"/>
              </a:spcAft>
              <a:buFont typeface="Verdana" panose="020B0604030504040204" pitchFamily="34" charset="0"/>
              <a:buChar char="–"/>
              <a:defRPr sz="1400">
                <a:solidFill>
                  <a:schemeClr val="tx1"/>
                </a:solidFill>
                <a:latin typeface="+mn-lt"/>
                <a:ea typeface="ＭＳ Ｐゴシック" pitchFamily="34" charset="-128"/>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a:lstStyle>
          <a:p>
            <a:pPr marL="0" indent="0">
              <a:buNone/>
            </a:pPr>
            <a:r>
              <a:rPr lang="en-US" sz="2000" kern="0" dirty="0"/>
              <a:t>	10y		 5y		 4y	         Today</a:t>
            </a:r>
          </a:p>
        </p:txBody>
      </p:sp>
      <p:sp>
        <p:nvSpPr>
          <p:cNvPr id="11" name="Content Placeholder 8"/>
          <p:cNvSpPr txBox="1">
            <a:spLocks/>
          </p:cNvSpPr>
          <p:nvPr/>
        </p:nvSpPr>
        <p:spPr bwMode="auto">
          <a:xfrm>
            <a:off x="2823657" y="2754086"/>
            <a:ext cx="1515034" cy="329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576263" indent="-236538" algn="l" rtl="0" eaLnBrk="0" fontAlgn="base" hangingPunct="0">
              <a:spcBef>
                <a:spcPct val="20000"/>
              </a:spcBef>
              <a:spcAft>
                <a:spcPct val="0"/>
              </a:spcAft>
              <a:buFont typeface="Verdana" panose="020B0604030504040204" pitchFamily="34" charset="0"/>
              <a:buChar char="–"/>
              <a:defRPr sz="2000">
                <a:solidFill>
                  <a:schemeClr val="tx1"/>
                </a:solidFill>
                <a:latin typeface="+mn-lt"/>
                <a:ea typeface="ＭＳ Ｐゴシック" pitchFamily="34" charset="-128"/>
              </a:defRPr>
            </a:lvl2pPr>
            <a:lvl3pPr marL="914400" indent="-223838" algn="l" rtl="0" eaLnBrk="0" fontAlgn="base" hangingPunct="0">
              <a:spcBef>
                <a:spcPct val="20000"/>
              </a:spcBef>
              <a:spcAft>
                <a:spcPct val="0"/>
              </a:spcAft>
              <a:buFont typeface="Verdana" panose="020B0604030504040204" pitchFamily="34" charset="0"/>
              <a:buChar char="–"/>
              <a:defRPr>
                <a:solidFill>
                  <a:schemeClr val="tx1"/>
                </a:solidFill>
                <a:latin typeface="+mn-lt"/>
                <a:ea typeface="ＭＳ Ｐゴシック" pitchFamily="34" charset="-128"/>
              </a:defRPr>
            </a:lvl3pPr>
            <a:lvl4pPr marL="1265238" indent="-236538"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ＭＳ Ｐゴシック" pitchFamily="34" charset="-128"/>
              </a:defRPr>
            </a:lvl4pPr>
            <a:lvl5pPr marL="1660525" indent="-234950" algn="l" rtl="0" eaLnBrk="0" fontAlgn="base" hangingPunct="0">
              <a:spcBef>
                <a:spcPct val="20000"/>
              </a:spcBef>
              <a:spcAft>
                <a:spcPct val="0"/>
              </a:spcAft>
              <a:buFont typeface="Verdana" panose="020B0604030504040204" pitchFamily="34" charset="0"/>
              <a:buChar char="–"/>
              <a:defRPr sz="1400">
                <a:solidFill>
                  <a:schemeClr val="tx1"/>
                </a:solidFill>
                <a:latin typeface="+mn-lt"/>
                <a:ea typeface="ＭＳ Ｐゴシック" pitchFamily="34" charset="-128"/>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a:lstStyle>
          <a:p>
            <a:pPr marL="0" lvl="1" indent="0" algn="ctr">
              <a:buNone/>
            </a:pPr>
            <a:r>
              <a:rPr lang="en-US" sz="1800" dirty="0"/>
              <a:t>Began transition to agile (scrum)</a:t>
            </a:r>
          </a:p>
          <a:p>
            <a:pPr marL="0" lvl="1" indent="0" algn="ctr">
              <a:buNone/>
            </a:pPr>
            <a:endParaRPr lang="en-US" sz="1800" dirty="0"/>
          </a:p>
          <a:p>
            <a:pPr marL="0" lvl="1" indent="0" algn="ctr">
              <a:buNone/>
            </a:pPr>
            <a:endParaRPr lang="en-US" sz="1800" dirty="0"/>
          </a:p>
          <a:p>
            <a:pPr marL="0" lvl="1" indent="0" algn="ctr">
              <a:buNone/>
            </a:pPr>
            <a:r>
              <a:rPr lang="en-US" sz="1800" dirty="0"/>
              <a:t>S-PLF introduced</a:t>
            </a:r>
          </a:p>
          <a:p>
            <a:pPr marL="0" lvl="1" indent="0" algn="ctr">
              <a:buNone/>
            </a:pPr>
            <a:r>
              <a:rPr lang="en-US" sz="1800" dirty="0"/>
              <a:t>(Waterfall SDL)</a:t>
            </a:r>
          </a:p>
        </p:txBody>
      </p:sp>
      <p:sp>
        <p:nvSpPr>
          <p:cNvPr id="12" name="Content Placeholder 8"/>
          <p:cNvSpPr txBox="1">
            <a:spLocks/>
          </p:cNvSpPr>
          <p:nvPr/>
        </p:nvSpPr>
        <p:spPr bwMode="auto">
          <a:xfrm>
            <a:off x="4697415" y="2754086"/>
            <a:ext cx="1494484" cy="152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576263" indent="-236538" algn="l" rtl="0" eaLnBrk="0" fontAlgn="base" hangingPunct="0">
              <a:spcBef>
                <a:spcPct val="20000"/>
              </a:spcBef>
              <a:spcAft>
                <a:spcPct val="0"/>
              </a:spcAft>
              <a:buFont typeface="Verdana" panose="020B0604030504040204" pitchFamily="34" charset="0"/>
              <a:buChar char="–"/>
              <a:defRPr sz="2000">
                <a:solidFill>
                  <a:schemeClr val="tx1"/>
                </a:solidFill>
                <a:latin typeface="+mn-lt"/>
                <a:ea typeface="ＭＳ Ｐゴシック" pitchFamily="34" charset="-128"/>
              </a:defRPr>
            </a:lvl2pPr>
            <a:lvl3pPr marL="914400" indent="-223838" algn="l" rtl="0" eaLnBrk="0" fontAlgn="base" hangingPunct="0">
              <a:spcBef>
                <a:spcPct val="20000"/>
              </a:spcBef>
              <a:spcAft>
                <a:spcPct val="0"/>
              </a:spcAft>
              <a:buFont typeface="Verdana" panose="020B0604030504040204" pitchFamily="34" charset="0"/>
              <a:buChar char="–"/>
              <a:defRPr>
                <a:solidFill>
                  <a:schemeClr val="tx1"/>
                </a:solidFill>
                <a:latin typeface="+mn-lt"/>
                <a:ea typeface="ＭＳ Ｐゴシック" pitchFamily="34" charset="-128"/>
              </a:defRPr>
            </a:lvl3pPr>
            <a:lvl4pPr marL="1265238" indent="-236538"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ＭＳ Ｐゴシック" pitchFamily="34" charset="-128"/>
              </a:defRPr>
            </a:lvl4pPr>
            <a:lvl5pPr marL="1660525" indent="-234950" algn="l" rtl="0" eaLnBrk="0" fontAlgn="base" hangingPunct="0">
              <a:spcBef>
                <a:spcPct val="20000"/>
              </a:spcBef>
              <a:spcAft>
                <a:spcPct val="0"/>
              </a:spcAft>
              <a:buFont typeface="Verdana" panose="020B0604030504040204" pitchFamily="34" charset="0"/>
              <a:buChar char="–"/>
              <a:defRPr sz="1400">
                <a:solidFill>
                  <a:schemeClr val="tx1"/>
                </a:solidFill>
                <a:latin typeface="+mn-lt"/>
                <a:ea typeface="ＭＳ Ｐゴシック" pitchFamily="34" charset="-128"/>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a:lstStyle>
          <a:p>
            <a:pPr marL="0" lvl="1" indent="0" algn="ctr">
              <a:buNone/>
            </a:pPr>
            <a:r>
              <a:rPr lang="en-US" sz="1800" kern="0" dirty="0"/>
              <a:t>Completed transition to agile</a:t>
            </a:r>
          </a:p>
          <a:p>
            <a:pPr marL="0" lvl="1" indent="0" algn="ctr">
              <a:buNone/>
            </a:pPr>
            <a:r>
              <a:rPr lang="en-US" sz="1800" kern="0" dirty="0"/>
              <a:t>(Agile PLF)</a:t>
            </a:r>
          </a:p>
        </p:txBody>
      </p:sp>
      <p:sp>
        <p:nvSpPr>
          <p:cNvPr id="13" name="Content Placeholder 8"/>
          <p:cNvSpPr txBox="1">
            <a:spLocks/>
          </p:cNvSpPr>
          <p:nvPr/>
        </p:nvSpPr>
        <p:spPr bwMode="auto">
          <a:xfrm>
            <a:off x="6481601" y="2754086"/>
            <a:ext cx="1841305" cy="33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charset="-128"/>
              </a:defRPr>
            </a:lvl1pPr>
            <a:lvl2pPr marL="576263" indent="-236538" algn="l" rtl="0" eaLnBrk="0" fontAlgn="base" hangingPunct="0">
              <a:spcBef>
                <a:spcPct val="20000"/>
              </a:spcBef>
              <a:spcAft>
                <a:spcPct val="0"/>
              </a:spcAft>
              <a:buFont typeface="Verdana" panose="020B0604030504040204" pitchFamily="34" charset="0"/>
              <a:buChar char="–"/>
              <a:defRPr sz="2000">
                <a:solidFill>
                  <a:schemeClr val="tx1"/>
                </a:solidFill>
                <a:latin typeface="+mn-lt"/>
                <a:ea typeface="ＭＳ Ｐゴシック" pitchFamily="34" charset="-128"/>
              </a:defRPr>
            </a:lvl2pPr>
            <a:lvl3pPr marL="914400" indent="-223838" algn="l" rtl="0" eaLnBrk="0" fontAlgn="base" hangingPunct="0">
              <a:spcBef>
                <a:spcPct val="20000"/>
              </a:spcBef>
              <a:spcAft>
                <a:spcPct val="0"/>
              </a:spcAft>
              <a:buFont typeface="Verdana" panose="020B0604030504040204" pitchFamily="34" charset="0"/>
              <a:buChar char="–"/>
              <a:defRPr>
                <a:solidFill>
                  <a:schemeClr val="tx1"/>
                </a:solidFill>
                <a:latin typeface="+mn-lt"/>
                <a:ea typeface="ＭＳ Ｐゴシック" pitchFamily="34" charset="-128"/>
              </a:defRPr>
            </a:lvl3pPr>
            <a:lvl4pPr marL="1265238" indent="-236538" algn="l" rtl="0" eaLnBrk="0" fontAlgn="base" hangingPunct="0">
              <a:spcBef>
                <a:spcPct val="20000"/>
              </a:spcBef>
              <a:spcAft>
                <a:spcPct val="0"/>
              </a:spcAft>
              <a:buFont typeface="Verdana" panose="020B0604030504040204" pitchFamily="34" charset="0"/>
              <a:buChar char="–"/>
              <a:defRPr sz="1600">
                <a:solidFill>
                  <a:schemeClr val="tx1"/>
                </a:solidFill>
                <a:latin typeface="+mn-lt"/>
                <a:ea typeface="ＭＳ Ｐゴシック" pitchFamily="34" charset="-128"/>
              </a:defRPr>
            </a:lvl4pPr>
            <a:lvl5pPr marL="1660525" indent="-234950" algn="l" rtl="0" eaLnBrk="0" fontAlgn="base" hangingPunct="0">
              <a:spcBef>
                <a:spcPct val="20000"/>
              </a:spcBef>
              <a:spcAft>
                <a:spcPct val="0"/>
              </a:spcAft>
              <a:buFont typeface="Verdana" panose="020B0604030504040204" pitchFamily="34" charset="0"/>
              <a:buChar char="–"/>
              <a:defRPr sz="1400">
                <a:solidFill>
                  <a:schemeClr val="tx1"/>
                </a:solidFill>
                <a:latin typeface="+mn-lt"/>
                <a:ea typeface="ＭＳ Ｐゴシック" pitchFamily="34" charset="-128"/>
              </a:defRPr>
            </a:lvl5pPr>
            <a:lvl6pPr marL="2117725" indent="-234950" algn="l" rtl="0" eaLnBrk="1" fontAlgn="base" hangingPunct="1">
              <a:spcBef>
                <a:spcPct val="20000"/>
              </a:spcBef>
              <a:spcAft>
                <a:spcPct val="0"/>
              </a:spcAft>
              <a:buFont typeface="Verdana" pitchFamily="34" charset="0"/>
              <a:buChar char="–"/>
              <a:defRPr sz="1400">
                <a:solidFill>
                  <a:schemeClr val="tx1"/>
                </a:solidFill>
                <a:latin typeface="+mn-lt"/>
              </a:defRPr>
            </a:lvl6pPr>
            <a:lvl7pPr marL="2574925" indent="-234950" algn="l" rtl="0" eaLnBrk="1" fontAlgn="base" hangingPunct="1">
              <a:spcBef>
                <a:spcPct val="20000"/>
              </a:spcBef>
              <a:spcAft>
                <a:spcPct val="0"/>
              </a:spcAft>
              <a:buFont typeface="Verdana" pitchFamily="34" charset="0"/>
              <a:buChar char="–"/>
              <a:defRPr sz="1400">
                <a:solidFill>
                  <a:schemeClr val="tx1"/>
                </a:solidFill>
                <a:latin typeface="+mn-lt"/>
              </a:defRPr>
            </a:lvl7pPr>
            <a:lvl8pPr marL="3032125" indent="-234950" algn="l" rtl="0" eaLnBrk="1" fontAlgn="base" hangingPunct="1">
              <a:spcBef>
                <a:spcPct val="20000"/>
              </a:spcBef>
              <a:spcAft>
                <a:spcPct val="0"/>
              </a:spcAft>
              <a:buFont typeface="Verdana" pitchFamily="34" charset="0"/>
              <a:buChar char="–"/>
              <a:defRPr sz="1400">
                <a:solidFill>
                  <a:schemeClr val="tx1"/>
                </a:solidFill>
                <a:latin typeface="+mn-lt"/>
              </a:defRPr>
            </a:lvl8pPr>
            <a:lvl9pPr marL="3489325" indent="-234950" algn="l" rtl="0" eaLnBrk="1" fontAlgn="base" hangingPunct="1">
              <a:spcBef>
                <a:spcPct val="20000"/>
              </a:spcBef>
              <a:spcAft>
                <a:spcPct val="0"/>
              </a:spcAft>
              <a:buFont typeface="Verdana" pitchFamily="34" charset="0"/>
              <a:buChar char="–"/>
              <a:defRPr sz="1400">
                <a:solidFill>
                  <a:schemeClr val="tx1"/>
                </a:solidFill>
                <a:latin typeface="+mn-lt"/>
              </a:defRPr>
            </a:lvl9pPr>
          </a:lstStyle>
          <a:p>
            <a:pPr marL="0" lvl="1" indent="0" algn="ctr">
              <a:buNone/>
            </a:pPr>
            <a:r>
              <a:rPr lang="en-US" sz="1800" kern="0" dirty="0"/>
              <a:t>Defining continuous delivery (cloud)</a:t>
            </a:r>
          </a:p>
          <a:p>
            <a:pPr marL="0" lvl="1" indent="0" algn="ctr">
              <a:buNone/>
            </a:pPr>
            <a:endParaRPr lang="en-US" sz="1800" kern="0" dirty="0"/>
          </a:p>
          <a:p>
            <a:pPr marL="0" lvl="1" indent="0" algn="ctr">
              <a:buNone/>
            </a:pPr>
            <a:endParaRPr lang="en-US" sz="1800" kern="0" dirty="0"/>
          </a:p>
          <a:p>
            <a:pPr marL="0" lvl="1" indent="0" algn="ctr">
              <a:buNone/>
            </a:pPr>
            <a:endParaRPr lang="en-US" sz="1800" kern="0" dirty="0"/>
          </a:p>
          <a:p>
            <a:pPr marL="0" lvl="1" indent="0" algn="ctr">
              <a:buNone/>
            </a:pPr>
            <a:r>
              <a:rPr lang="en-US" sz="1800" kern="0" dirty="0"/>
              <a:t>Refining agile SDL</a:t>
            </a:r>
          </a:p>
          <a:p>
            <a:pPr marL="0" lvl="1" indent="0" algn="ctr">
              <a:buNone/>
            </a:pPr>
            <a:endParaRPr lang="en-US" sz="1800" kern="0" dirty="0"/>
          </a:p>
          <a:p>
            <a:pPr marL="0" lvl="1" indent="0" algn="ctr">
              <a:buNone/>
            </a:pPr>
            <a:r>
              <a:rPr lang="en-US" sz="1800" kern="0" dirty="0"/>
              <a:t>Defining cont. delivery</a:t>
            </a:r>
          </a:p>
        </p:txBody>
      </p:sp>
      <p:sp>
        <p:nvSpPr>
          <p:cNvPr id="15" name="TextBox 14"/>
          <p:cNvSpPr txBox="1"/>
          <p:nvPr/>
        </p:nvSpPr>
        <p:spPr>
          <a:xfrm>
            <a:off x="214604" y="2754086"/>
            <a:ext cx="492443" cy="2778967"/>
          </a:xfrm>
          <a:prstGeom prst="rect">
            <a:avLst/>
          </a:prstGeom>
          <a:noFill/>
        </p:spPr>
        <p:txBody>
          <a:bodyPr vert="vert270" wrap="square" rtlCol="0">
            <a:spAutoFit/>
          </a:bodyPr>
          <a:lstStyle/>
          <a:p>
            <a:r>
              <a:rPr lang="en-US" dirty="0">
                <a:solidFill>
                  <a:srgbClr val="0070C0"/>
                </a:solidFill>
              </a:rPr>
              <a:t>SDL                SDLC</a:t>
            </a:r>
          </a:p>
        </p:txBody>
      </p:sp>
      <p:pic>
        <p:nvPicPr>
          <p:cNvPr id="2050" name="Picture 2" descr="Image result for mcafe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003" y="938666"/>
            <a:ext cx="1352818" cy="4627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4765" y="890728"/>
            <a:ext cx="1569117" cy="497234"/>
          </a:xfrm>
          <a:prstGeom prst="rect">
            <a:avLst/>
          </a:prstGeom>
        </p:spPr>
      </p:pic>
      <p:sp>
        <p:nvSpPr>
          <p:cNvPr id="18" name="Footer Placeholder 4"/>
          <p:cNvSpPr>
            <a:spLocks noGrp="1"/>
          </p:cNvSpPr>
          <p:nvPr>
            <p:ph type="ftr" sz="quarter" idx="4294967295"/>
          </p:nvPr>
        </p:nvSpPr>
        <p:spPr>
          <a:xfrm>
            <a:off x="5872163" y="6205538"/>
            <a:ext cx="3271837" cy="228600"/>
          </a:xfrm>
          <a:prstGeom prst="rect">
            <a:avLst/>
          </a:prstGeom>
        </p:spPr>
        <p:txBody>
          <a:bodyPr/>
          <a:lstStyle/>
          <a:p>
            <a:pPr>
              <a:defRPr/>
            </a:pPr>
            <a:r>
              <a:rPr lang="en-US" dirty="0">
                <a:solidFill>
                  <a:schemeClr val="bg1"/>
                </a:solidFill>
              </a:rPr>
              <a:t>Intel Public</a:t>
            </a:r>
          </a:p>
        </p:txBody>
      </p:sp>
      <p:sp>
        <p:nvSpPr>
          <p:cNvPr id="19" name="Slide Number Placeholder 5"/>
          <p:cNvSpPr>
            <a:spLocks noGrp="1"/>
          </p:cNvSpPr>
          <p:nvPr>
            <p:ph type="sldNum" sz="quarter" idx="4294967295"/>
          </p:nvPr>
        </p:nvSpPr>
        <p:spPr>
          <a:xfrm>
            <a:off x="8593494" y="6493011"/>
            <a:ext cx="398109" cy="169046"/>
          </a:xfrm>
          <a:prstGeom prst="rect">
            <a:avLst/>
          </a:prstGeom>
        </p:spPr>
        <p:txBody>
          <a:bodyPr/>
          <a:lstStyle/>
          <a:p>
            <a:pPr algn="r">
              <a:defRPr/>
            </a:pPr>
            <a:fld id="{7472CEE7-1F51-44DD-B7B8-B1129448C995}" type="slidenum">
              <a:rPr lang="en-US" sz="800" smtClean="0">
                <a:solidFill>
                  <a:schemeClr val="accent5">
                    <a:lumMod val="75000"/>
                  </a:schemeClr>
                </a:solidFill>
              </a:rPr>
              <a:t>4</a:t>
            </a:fld>
            <a:endParaRPr lang="en-US" sz="800" dirty="0">
              <a:solidFill>
                <a:schemeClr val="accent5">
                  <a:lumMod val="75000"/>
                </a:schemeClr>
              </a:solidFill>
            </a:endParaRPr>
          </a:p>
        </p:txBody>
      </p:sp>
      <p:cxnSp>
        <p:nvCxnSpPr>
          <p:cNvPr id="20" name="Straight Connector 19"/>
          <p:cNvCxnSpPr/>
          <p:nvPr/>
        </p:nvCxnSpPr>
        <p:spPr bwMode="auto">
          <a:xfrm>
            <a:off x="2687216" y="1047750"/>
            <a:ext cx="18662" cy="4979826"/>
          </a:xfrm>
          <a:prstGeom prst="line">
            <a:avLst/>
          </a:prstGeom>
          <a:noFill/>
          <a:ln w="19050"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a:off x="6395616" y="1073150"/>
            <a:ext cx="18662" cy="4979826"/>
          </a:xfrm>
          <a:prstGeom prst="line">
            <a:avLst/>
          </a:prstGeom>
          <a:noFill/>
          <a:ln w="19050"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a:off x="4516016" y="1098550"/>
            <a:ext cx="18662" cy="4979826"/>
          </a:xfrm>
          <a:prstGeom prst="line">
            <a:avLst/>
          </a:prstGeom>
          <a:noFill/>
          <a:ln w="19050" cap="flat" cmpd="sng" algn="ctr">
            <a:solidFill>
              <a:schemeClr val="tx1"/>
            </a:solidFill>
            <a:prstDash val="dash"/>
            <a:round/>
            <a:headEnd type="none" w="med" len="med"/>
            <a:tailEnd type="none" w="med" len="med"/>
          </a:ln>
          <a:effectLst/>
        </p:spPr>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8389" y="892104"/>
            <a:ext cx="1766928" cy="542418"/>
          </a:xfrm>
          <a:prstGeom prst="rect">
            <a:avLst/>
          </a:prstGeom>
        </p:spPr>
      </p:pic>
    </p:spTree>
    <p:extLst>
      <p:ext uri="{BB962C8B-B14F-4D97-AF65-F5344CB8AC3E}">
        <p14:creationId xmlns:p14="http://schemas.microsoft.com/office/powerpoint/2010/main" val="20391426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Intel Security Agile SDLC</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5</a:t>
            </a:fld>
            <a:endParaRPr lang="en-US"/>
          </a:p>
        </p:txBody>
      </p:sp>
      <p:grpSp>
        <p:nvGrpSpPr>
          <p:cNvPr id="11" name="Group 10"/>
          <p:cNvGrpSpPr/>
          <p:nvPr/>
        </p:nvGrpSpPr>
        <p:grpSpPr>
          <a:xfrm>
            <a:off x="308517" y="1496870"/>
            <a:ext cx="8375109" cy="3956344"/>
            <a:chOff x="312234" y="1105465"/>
            <a:chExt cx="8526965" cy="5759389"/>
          </a:xfrm>
        </p:grpSpPr>
        <p:cxnSp>
          <p:nvCxnSpPr>
            <p:cNvPr id="12" name="Straight Arrow Connector 11"/>
            <p:cNvCxnSpPr/>
            <p:nvPr/>
          </p:nvCxnSpPr>
          <p:spPr bwMode="auto">
            <a:xfrm flipH="1">
              <a:off x="4209469" y="4490829"/>
              <a:ext cx="19140" cy="1364167"/>
            </a:xfrm>
            <a:prstGeom prst="straightConnector1">
              <a:avLst/>
            </a:prstGeom>
            <a:solidFill>
              <a:srgbClr val="727478"/>
            </a:solidFill>
            <a:ln w="9525" cap="flat" cmpd="sng" algn="ctr">
              <a:solidFill>
                <a:srgbClr val="53565A"/>
              </a:solidFill>
              <a:prstDash val="sysDot"/>
              <a:round/>
              <a:headEnd type="none" w="med" len="med"/>
              <a:tailEnd type="arrow"/>
            </a:ln>
            <a:effectLst/>
          </p:spPr>
        </p:cxnSp>
        <p:cxnSp>
          <p:nvCxnSpPr>
            <p:cNvPr id="13" name="Straight Arrow Connector 12"/>
            <p:cNvCxnSpPr/>
            <p:nvPr/>
          </p:nvCxnSpPr>
          <p:spPr bwMode="auto">
            <a:xfrm flipH="1">
              <a:off x="2980659" y="4490829"/>
              <a:ext cx="19140" cy="1364167"/>
            </a:xfrm>
            <a:prstGeom prst="straightConnector1">
              <a:avLst/>
            </a:prstGeom>
            <a:solidFill>
              <a:srgbClr val="727478"/>
            </a:solidFill>
            <a:ln w="9525" cap="flat" cmpd="sng" algn="ctr">
              <a:solidFill>
                <a:srgbClr val="53565A"/>
              </a:solidFill>
              <a:prstDash val="sysDot"/>
              <a:round/>
              <a:headEnd type="none" w="med" len="med"/>
              <a:tailEnd type="arrow"/>
            </a:ln>
            <a:effectLst/>
          </p:spPr>
        </p:cxnSp>
        <p:cxnSp>
          <p:nvCxnSpPr>
            <p:cNvPr id="14" name="Straight Arrow Connector 13"/>
            <p:cNvCxnSpPr/>
            <p:nvPr/>
          </p:nvCxnSpPr>
          <p:spPr bwMode="auto">
            <a:xfrm flipH="1">
              <a:off x="1858628" y="4490829"/>
              <a:ext cx="19140" cy="1364167"/>
            </a:xfrm>
            <a:prstGeom prst="straightConnector1">
              <a:avLst/>
            </a:prstGeom>
            <a:solidFill>
              <a:srgbClr val="727478"/>
            </a:solidFill>
            <a:ln w="9525" cap="flat" cmpd="sng" algn="ctr">
              <a:solidFill>
                <a:srgbClr val="53565A"/>
              </a:solidFill>
              <a:prstDash val="sysDot"/>
              <a:round/>
              <a:headEnd type="none" w="med" len="med"/>
              <a:tailEnd type="arrow"/>
            </a:ln>
            <a:effectLst/>
          </p:spPr>
        </p:cxnSp>
        <p:sp>
          <p:nvSpPr>
            <p:cNvPr id="15" name="Freeform 14"/>
            <p:cNvSpPr/>
            <p:nvPr/>
          </p:nvSpPr>
          <p:spPr>
            <a:xfrm>
              <a:off x="3202132" y="3935771"/>
              <a:ext cx="3961254" cy="949735"/>
            </a:xfrm>
            <a:custGeom>
              <a:avLst/>
              <a:gdLst>
                <a:gd name="connsiteX0" fmla="*/ 3228724 w 3380854"/>
                <a:gd name="connsiteY0" fmla="*/ 0 h 686872"/>
                <a:gd name="connsiteX1" fmla="*/ 3234522 w 3380854"/>
                <a:gd name="connsiteY1" fmla="*/ 584 h 686872"/>
                <a:gd name="connsiteX2" fmla="*/ 3380854 w 3380854"/>
                <a:gd name="connsiteY2" fmla="*/ 180128 h 686872"/>
                <a:gd name="connsiteX3" fmla="*/ 3380854 w 3380854"/>
                <a:gd name="connsiteY3" fmla="*/ 503605 h 686872"/>
                <a:gd name="connsiteX4" fmla="*/ 3197587 w 3380854"/>
                <a:gd name="connsiteY4" fmla="*/ 686872 h 686872"/>
                <a:gd name="connsiteX5" fmla="*/ 221748 w 3380854"/>
                <a:gd name="connsiteY5" fmla="*/ 686872 h 686872"/>
                <a:gd name="connsiteX6" fmla="*/ 52883 w 3380854"/>
                <a:gd name="connsiteY6" fmla="*/ 574941 h 686872"/>
                <a:gd name="connsiteX7" fmla="*/ 43380 w 3380854"/>
                <a:gd name="connsiteY7" fmla="*/ 527872 h 686872"/>
                <a:gd name="connsiteX8" fmla="*/ 0 w 3380854"/>
                <a:gd name="connsiteY8" fmla="*/ 527872 h 686872"/>
                <a:gd name="connsiteX9" fmla="*/ 100239 w 3380854"/>
                <a:gd name="connsiteY9" fmla="*/ 355046 h 686872"/>
                <a:gd name="connsiteX10" fmla="*/ 200478 w 3380854"/>
                <a:gd name="connsiteY10" fmla="*/ 527872 h 686872"/>
                <a:gd name="connsiteX11" fmla="*/ 175197 w 3380854"/>
                <a:gd name="connsiteY11" fmla="*/ 527872 h 686872"/>
                <a:gd name="connsiteX12" fmla="*/ 181153 w 3380854"/>
                <a:gd name="connsiteY12" fmla="*/ 537688 h 686872"/>
                <a:gd name="connsiteX13" fmla="*/ 280654 w 3380854"/>
                <a:gd name="connsiteY13" fmla="*/ 584613 h 686872"/>
                <a:gd name="connsiteX14" fmla="*/ 3138680 w 3380854"/>
                <a:gd name="connsiteY14" fmla="*/ 584613 h 686872"/>
                <a:gd name="connsiteX15" fmla="*/ 3267627 w 3380854"/>
                <a:gd name="connsiteY15" fmla="*/ 455666 h 686872"/>
                <a:gd name="connsiteX16" fmla="*/ 3267627 w 3380854"/>
                <a:gd name="connsiteY16" fmla="*/ 228066 h 686872"/>
                <a:gd name="connsiteX17" fmla="*/ 3229859 w 3380854"/>
                <a:gd name="connsiteY17" fmla="*/ 136887 h 686872"/>
                <a:gd name="connsiteX18" fmla="*/ 3228724 w 3380854"/>
                <a:gd name="connsiteY18" fmla="*/ 136122 h 68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80854" h="686872">
                  <a:moveTo>
                    <a:pt x="3228724" y="0"/>
                  </a:moveTo>
                  <a:lnTo>
                    <a:pt x="3234522" y="584"/>
                  </a:lnTo>
                  <a:cubicBezTo>
                    <a:pt x="3318034" y="17673"/>
                    <a:pt x="3380854" y="91564"/>
                    <a:pt x="3380854" y="180128"/>
                  </a:cubicBezTo>
                  <a:lnTo>
                    <a:pt x="3380854" y="503605"/>
                  </a:lnTo>
                  <a:cubicBezTo>
                    <a:pt x="3380854" y="604821"/>
                    <a:pt x="3298803" y="686872"/>
                    <a:pt x="3197587" y="686872"/>
                  </a:cubicBezTo>
                  <a:lnTo>
                    <a:pt x="221748" y="686872"/>
                  </a:lnTo>
                  <a:cubicBezTo>
                    <a:pt x="145836" y="686872"/>
                    <a:pt x="80704" y="640718"/>
                    <a:pt x="52883" y="574941"/>
                  </a:cubicBezTo>
                  <a:lnTo>
                    <a:pt x="43380" y="527872"/>
                  </a:lnTo>
                  <a:lnTo>
                    <a:pt x="0" y="527872"/>
                  </a:lnTo>
                  <a:lnTo>
                    <a:pt x="100239" y="355046"/>
                  </a:lnTo>
                  <a:lnTo>
                    <a:pt x="200478" y="527872"/>
                  </a:lnTo>
                  <a:lnTo>
                    <a:pt x="175197" y="527872"/>
                  </a:lnTo>
                  <a:lnTo>
                    <a:pt x="181153" y="537688"/>
                  </a:lnTo>
                  <a:cubicBezTo>
                    <a:pt x="204804" y="566347"/>
                    <a:pt x="240596" y="584613"/>
                    <a:pt x="280654" y="584613"/>
                  </a:cubicBezTo>
                  <a:lnTo>
                    <a:pt x="3138680" y="584613"/>
                  </a:lnTo>
                  <a:cubicBezTo>
                    <a:pt x="3209895" y="584613"/>
                    <a:pt x="3267627" y="526881"/>
                    <a:pt x="3267627" y="455666"/>
                  </a:cubicBezTo>
                  <a:lnTo>
                    <a:pt x="3267627" y="228066"/>
                  </a:lnTo>
                  <a:cubicBezTo>
                    <a:pt x="3267627" y="192459"/>
                    <a:pt x="3253194" y="160222"/>
                    <a:pt x="3229859" y="136887"/>
                  </a:cubicBezTo>
                  <a:lnTo>
                    <a:pt x="3228724" y="136122"/>
                  </a:lnTo>
                  <a:close/>
                </a:path>
              </a:pathLst>
            </a:custGeom>
            <a:solidFill>
              <a:srgbClr val="0070C0">
                <a:alpha val="48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6" name="Freeform 15"/>
            <p:cNvSpPr/>
            <p:nvPr/>
          </p:nvSpPr>
          <p:spPr>
            <a:xfrm>
              <a:off x="2082629" y="3935775"/>
              <a:ext cx="6436814" cy="1460677"/>
            </a:xfrm>
            <a:custGeom>
              <a:avLst/>
              <a:gdLst>
                <a:gd name="connsiteX0" fmla="*/ 7304427 w 7560111"/>
                <a:gd name="connsiteY0" fmla="*/ 0 h 1108169"/>
                <a:gd name="connsiteX1" fmla="*/ 7438777 w 7560111"/>
                <a:gd name="connsiteY1" fmla="*/ 0 h 1108169"/>
                <a:gd name="connsiteX2" fmla="*/ 7468716 w 7560111"/>
                <a:gd name="connsiteY2" fmla="*/ 24702 h 1108169"/>
                <a:gd name="connsiteX3" fmla="*/ 7560111 w 7560111"/>
                <a:gd name="connsiteY3" fmla="*/ 245350 h 1108169"/>
                <a:gd name="connsiteX4" fmla="*/ 7560111 w 7560111"/>
                <a:gd name="connsiteY4" fmla="*/ 796126 h 1108169"/>
                <a:gd name="connsiteX5" fmla="*/ 7248068 w 7560111"/>
                <a:gd name="connsiteY5" fmla="*/ 1108169 h 1108169"/>
                <a:gd name="connsiteX6" fmla="*/ 376284 w 7560111"/>
                <a:gd name="connsiteY6" fmla="*/ 1108169 h 1108169"/>
                <a:gd name="connsiteX7" fmla="*/ 64241 w 7560111"/>
                <a:gd name="connsiteY7" fmla="*/ 796126 h 1108169"/>
                <a:gd name="connsiteX8" fmla="*/ 64241 w 7560111"/>
                <a:gd name="connsiteY8" fmla="*/ 789063 h 1108169"/>
                <a:gd name="connsiteX9" fmla="*/ 0 w 7560111"/>
                <a:gd name="connsiteY9" fmla="*/ 789063 h 1108169"/>
                <a:gd name="connsiteX10" fmla="*/ 135053 w 7560111"/>
                <a:gd name="connsiteY10" fmla="*/ 542842 h 1108169"/>
                <a:gd name="connsiteX11" fmla="*/ 270106 w 7560111"/>
                <a:gd name="connsiteY11" fmla="*/ 789063 h 1108169"/>
                <a:gd name="connsiteX12" fmla="*/ 210562 w 7560111"/>
                <a:gd name="connsiteY12" fmla="*/ 789063 h 1108169"/>
                <a:gd name="connsiteX13" fmla="*/ 218398 w 7560111"/>
                <a:gd name="connsiteY13" fmla="*/ 827877 h 1108169"/>
                <a:gd name="connsiteX14" fmla="*/ 445099 w 7560111"/>
                <a:gd name="connsiteY14" fmla="*/ 978145 h 1108169"/>
                <a:gd name="connsiteX15" fmla="*/ 7179254 w 7560111"/>
                <a:gd name="connsiteY15" fmla="*/ 978145 h 1108169"/>
                <a:gd name="connsiteX16" fmla="*/ 7425290 w 7560111"/>
                <a:gd name="connsiteY16" fmla="*/ 732109 h 1108169"/>
                <a:gd name="connsiteX17" fmla="*/ 7425290 w 7560111"/>
                <a:gd name="connsiteY17" fmla="*/ 297840 h 1108169"/>
                <a:gd name="connsiteX18" fmla="*/ 7316815 w 7560111"/>
                <a:gd name="connsiteY18" fmla="*/ 93823 h 1108169"/>
                <a:gd name="connsiteX19" fmla="*/ 7304427 w 7560111"/>
                <a:gd name="connsiteY19" fmla="*/ 87099 h 110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0111" h="1108169">
                  <a:moveTo>
                    <a:pt x="7304427" y="0"/>
                  </a:moveTo>
                  <a:lnTo>
                    <a:pt x="7438777" y="0"/>
                  </a:lnTo>
                  <a:lnTo>
                    <a:pt x="7468716" y="24702"/>
                  </a:lnTo>
                  <a:cubicBezTo>
                    <a:pt x="7525185" y="81171"/>
                    <a:pt x="7560111" y="159182"/>
                    <a:pt x="7560111" y="245350"/>
                  </a:cubicBezTo>
                  <a:lnTo>
                    <a:pt x="7560111" y="796126"/>
                  </a:lnTo>
                  <a:cubicBezTo>
                    <a:pt x="7560111" y="968463"/>
                    <a:pt x="7420405" y="1108169"/>
                    <a:pt x="7248068" y="1108169"/>
                  </a:cubicBezTo>
                  <a:lnTo>
                    <a:pt x="376284" y="1108169"/>
                  </a:lnTo>
                  <a:cubicBezTo>
                    <a:pt x="203947" y="1108169"/>
                    <a:pt x="64241" y="968463"/>
                    <a:pt x="64241" y="796126"/>
                  </a:cubicBezTo>
                  <a:lnTo>
                    <a:pt x="64241" y="789063"/>
                  </a:lnTo>
                  <a:lnTo>
                    <a:pt x="0" y="789063"/>
                  </a:lnTo>
                  <a:lnTo>
                    <a:pt x="135053" y="542842"/>
                  </a:lnTo>
                  <a:lnTo>
                    <a:pt x="270106" y="789063"/>
                  </a:lnTo>
                  <a:lnTo>
                    <a:pt x="210562" y="789063"/>
                  </a:lnTo>
                  <a:lnTo>
                    <a:pt x="218398" y="827877"/>
                  </a:lnTo>
                  <a:cubicBezTo>
                    <a:pt x="255748" y="916183"/>
                    <a:pt x="343188" y="978145"/>
                    <a:pt x="445099" y="978145"/>
                  </a:cubicBezTo>
                  <a:lnTo>
                    <a:pt x="7179254" y="978145"/>
                  </a:lnTo>
                  <a:cubicBezTo>
                    <a:pt x="7315136" y="978145"/>
                    <a:pt x="7425290" y="867991"/>
                    <a:pt x="7425290" y="732109"/>
                  </a:cubicBezTo>
                  <a:lnTo>
                    <a:pt x="7425290" y="297840"/>
                  </a:lnTo>
                  <a:cubicBezTo>
                    <a:pt x="7425290" y="212914"/>
                    <a:pt x="7382261" y="138038"/>
                    <a:pt x="7316815" y="93823"/>
                  </a:cubicBezTo>
                  <a:lnTo>
                    <a:pt x="7304427" y="87099"/>
                  </a:lnTo>
                  <a:close/>
                </a:path>
              </a:pathLst>
            </a:custGeom>
            <a:solidFill>
              <a:srgbClr val="0070C0">
                <a:alpha val="48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grpSp>
          <p:nvGrpSpPr>
            <p:cNvPr id="17" name="Group 16"/>
            <p:cNvGrpSpPr/>
            <p:nvPr/>
          </p:nvGrpSpPr>
          <p:grpSpPr>
            <a:xfrm>
              <a:off x="1829934" y="1664184"/>
              <a:ext cx="300738" cy="1847049"/>
              <a:chOff x="1382339" y="1314148"/>
              <a:chExt cx="256674" cy="1401297"/>
            </a:xfrm>
            <a:solidFill>
              <a:srgbClr val="B71234"/>
            </a:solidFill>
          </p:grpSpPr>
          <p:sp>
            <p:nvSpPr>
              <p:cNvPr id="109" name="Rectangle 108"/>
              <p:cNvSpPr/>
              <p:nvPr/>
            </p:nvSpPr>
            <p:spPr>
              <a:xfrm>
                <a:off x="1382339" y="1314148"/>
                <a:ext cx="256674" cy="80210"/>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0" name="Rectangle 109"/>
              <p:cNvSpPr/>
              <p:nvPr/>
            </p:nvSpPr>
            <p:spPr>
              <a:xfrm>
                <a:off x="1382339" y="1434296"/>
                <a:ext cx="256674" cy="96889"/>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1" name="Rectangle 110"/>
              <p:cNvSpPr/>
              <p:nvPr/>
            </p:nvSpPr>
            <p:spPr>
              <a:xfrm>
                <a:off x="1382339" y="1554446"/>
                <a:ext cx="256674" cy="45719"/>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2" name="Rectangle 111"/>
              <p:cNvSpPr/>
              <p:nvPr/>
            </p:nvSpPr>
            <p:spPr>
              <a:xfrm>
                <a:off x="1382339" y="1628340"/>
                <a:ext cx="256674" cy="150403"/>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3" name="Rectangle 112"/>
              <p:cNvSpPr/>
              <p:nvPr/>
            </p:nvSpPr>
            <p:spPr>
              <a:xfrm>
                <a:off x="1382339" y="1804966"/>
                <a:ext cx="256674" cy="80949"/>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4" name="Rectangle 113"/>
              <p:cNvSpPr/>
              <p:nvPr/>
            </p:nvSpPr>
            <p:spPr>
              <a:xfrm>
                <a:off x="1382339" y="1912139"/>
                <a:ext cx="256674" cy="62866"/>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5" name="Rectangle 114"/>
              <p:cNvSpPr/>
              <p:nvPr/>
            </p:nvSpPr>
            <p:spPr>
              <a:xfrm>
                <a:off x="1382339" y="2001229"/>
                <a:ext cx="256674" cy="62866"/>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6" name="Rectangle 115"/>
              <p:cNvSpPr/>
              <p:nvPr/>
            </p:nvSpPr>
            <p:spPr>
              <a:xfrm>
                <a:off x="1382339" y="2090319"/>
                <a:ext cx="256674" cy="62866"/>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7" name="Rectangle 116"/>
              <p:cNvSpPr/>
              <p:nvPr/>
            </p:nvSpPr>
            <p:spPr>
              <a:xfrm>
                <a:off x="1382339" y="2179409"/>
                <a:ext cx="256674" cy="98908"/>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8" name="Rectangle 117"/>
              <p:cNvSpPr/>
              <p:nvPr/>
            </p:nvSpPr>
            <p:spPr>
              <a:xfrm>
                <a:off x="1382339" y="2296923"/>
                <a:ext cx="256674" cy="162044"/>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19" name="Rectangle 118"/>
              <p:cNvSpPr/>
              <p:nvPr/>
            </p:nvSpPr>
            <p:spPr>
              <a:xfrm>
                <a:off x="1382339" y="2483045"/>
                <a:ext cx="256674" cy="60671"/>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20" name="Rectangle 119"/>
              <p:cNvSpPr/>
              <p:nvPr/>
            </p:nvSpPr>
            <p:spPr>
              <a:xfrm>
                <a:off x="1382339" y="2558404"/>
                <a:ext cx="256674" cy="157041"/>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grpSp>
        <p:sp>
          <p:nvSpPr>
            <p:cNvPr id="18" name="TextBox 17"/>
            <p:cNvSpPr txBox="1"/>
            <p:nvPr/>
          </p:nvSpPr>
          <p:spPr>
            <a:xfrm>
              <a:off x="1618637" y="1105465"/>
              <a:ext cx="723333" cy="572280"/>
            </a:xfrm>
            <a:prstGeom prst="rect">
              <a:avLst/>
            </a:prstGeom>
            <a:noFill/>
          </p:spPr>
          <p:txBody>
            <a:bodyPr wrap="none" rtlCol="0">
              <a:spAutoFit/>
            </a:bodyPr>
            <a:lstStyle/>
            <a:p>
              <a:pPr algn="ctr">
                <a:lnSpc>
                  <a:spcPct val="80000"/>
                </a:lnSpc>
              </a:pPr>
              <a:r>
                <a:rPr lang="en-US" sz="1200" dirty="0">
                  <a:latin typeface="Intel Clear"/>
                  <a:ea typeface="+mn-ea"/>
                </a:rPr>
                <a:t>Plan of </a:t>
              </a:r>
              <a:br>
                <a:rPr lang="en-US" sz="1200" dirty="0">
                  <a:latin typeface="Intel Clear"/>
                  <a:ea typeface="+mn-ea"/>
                </a:rPr>
              </a:br>
              <a:r>
                <a:rPr lang="en-US" sz="1200" dirty="0">
                  <a:latin typeface="Intel Clear"/>
                  <a:ea typeface="+mn-ea"/>
                </a:rPr>
                <a:t>Intent</a:t>
              </a:r>
            </a:p>
          </p:txBody>
        </p:sp>
        <p:grpSp>
          <p:nvGrpSpPr>
            <p:cNvPr id="19" name="Group 18"/>
            <p:cNvGrpSpPr/>
            <p:nvPr/>
          </p:nvGrpSpPr>
          <p:grpSpPr>
            <a:xfrm>
              <a:off x="2682339" y="2057017"/>
              <a:ext cx="300738" cy="1460447"/>
              <a:chOff x="1814732" y="1514537"/>
              <a:chExt cx="256674" cy="917233"/>
            </a:xfrm>
            <a:solidFill>
              <a:srgbClr val="B71234"/>
            </a:solidFill>
          </p:grpSpPr>
          <p:grpSp>
            <p:nvGrpSpPr>
              <p:cNvPr id="93" name="Group 92"/>
              <p:cNvGrpSpPr/>
              <p:nvPr/>
            </p:nvGrpSpPr>
            <p:grpSpPr>
              <a:xfrm>
                <a:off x="1814732" y="1514537"/>
                <a:ext cx="256674" cy="449233"/>
                <a:chOff x="1814732" y="1903999"/>
                <a:chExt cx="256674" cy="449233"/>
              </a:xfrm>
              <a:grpFill/>
            </p:grpSpPr>
            <p:sp>
              <p:nvSpPr>
                <p:cNvPr id="102" name="Rectangle 101"/>
                <p:cNvSpPr/>
                <p:nvPr/>
              </p:nvSpPr>
              <p:spPr>
                <a:xfrm>
                  <a:off x="1814732" y="1903999"/>
                  <a:ext cx="256674" cy="48047"/>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03" name="Rectangle 102"/>
                <p:cNvSpPr/>
                <p:nvPr/>
              </p:nvSpPr>
              <p:spPr>
                <a:xfrm>
                  <a:off x="1814732" y="1975970"/>
                  <a:ext cx="256674" cy="58038"/>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04" name="Rectangle 103"/>
                <p:cNvSpPr/>
                <p:nvPr/>
              </p:nvSpPr>
              <p:spPr>
                <a:xfrm>
                  <a:off x="1814732" y="2047942"/>
                  <a:ext cx="256674" cy="27387"/>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05" name="Rectangle 104"/>
                <p:cNvSpPr/>
                <p:nvPr/>
              </p:nvSpPr>
              <p:spPr>
                <a:xfrm>
                  <a:off x="1814732" y="2092206"/>
                  <a:ext cx="256674" cy="90094"/>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06" name="Rectangle 105"/>
                <p:cNvSpPr/>
                <p:nvPr/>
              </p:nvSpPr>
              <p:spPr>
                <a:xfrm>
                  <a:off x="1814732" y="2198008"/>
                  <a:ext cx="256674" cy="48490"/>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07" name="Rectangle 106"/>
                <p:cNvSpPr/>
                <p:nvPr/>
              </p:nvSpPr>
              <p:spPr>
                <a:xfrm>
                  <a:off x="1814732" y="2262207"/>
                  <a:ext cx="256674" cy="37658"/>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08" name="Rectangle 107"/>
                <p:cNvSpPr/>
                <p:nvPr/>
              </p:nvSpPr>
              <p:spPr>
                <a:xfrm>
                  <a:off x="1814732" y="2315574"/>
                  <a:ext cx="256674" cy="37658"/>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grpSp>
          <p:grpSp>
            <p:nvGrpSpPr>
              <p:cNvPr id="94" name="Group 93"/>
              <p:cNvGrpSpPr/>
              <p:nvPr/>
            </p:nvGrpSpPr>
            <p:grpSpPr>
              <a:xfrm>
                <a:off x="1814732" y="1982537"/>
                <a:ext cx="256674" cy="449233"/>
                <a:chOff x="1814732" y="1903999"/>
                <a:chExt cx="256674" cy="449233"/>
              </a:xfrm>
              <a:grpFill/>
            </p:grpSpPr>
            <p:sp>
              <p:nvSpPr>
                <p:cNvPr id="95" name="Rectangle 94"/>
                <p:cNvSpPr/>
                <p:nvPr/>
              </p:nvSpPr>
              <p:spPr>
                <a:xfrm>
                  <a:off x="1814732" y="1903999"/>
                  <a:ext cx="256674" cy="48047"/>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96" name="Rectangle 95"/>
                <p:cNvSpPr/>
                <p:nvPr/>
              </p:nvSpPr>
              <p:spPr>
                <a:xfrm>
                  <a:off x="1814732" y="1975970"/>
                  <a:ext cx="256674" cy="58038"/>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97" name="Rectangle 96"/>
                <p:cNvSpPr/>
                <p:nvPr/>
              </p:nvSpPr>
              <p:spPr>
                <a:xfrm>
                  <a:off x="1814732" y="2047942"/>
                  <a:ext cx="256674" cy="27387"/>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98" name="Rectangle 97"/>
                <p:cNvSpPr/>
                <p:nvPr/>
              </p:nvSpPr>
              <p:spPr>
                <a:xfrm>
                  <a:off x="1814732" y="2092206"/>
                  <a:ext cx="256674" cy="90094"/>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99" name="Rectangle 98"/>
                <p:cNvSpPr/>
                <p:nvPr/>
              </p:nvSpPr>
              <p:spPr>
                <a:xfrm>
                  <a:off x="1814732" y="2198008"/>
                  <a:ext cx="256674" cy="48490"/>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00" name="Rectangle 99"/>
                <p:cNvSpPr/>
                <p:nvPr/>
              </p:nvSpPr>
              <p:spPr>
                <a:xfrm>
                  <a:off x="1814732" y="2262207"/>
                  <a:ext cx="256674" cy="37658"/>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101" name="Rectangle 100"/>
                <p:cNvSpPr/>
                <p:nvPr/>
              </p:nvSpPr>
              <p:spPr>
                <a:xfrm>
                  <a:off x="1814732" y="2315574"/>
                  <a:ext cx="256674" cy="37658"/>
                </a:xfrm>
                <a:prstGeom prst="rect">
                  <a:avLst/>
                </a:prstGeom>
                <a:grp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grpSp>
        </p:grpSp>
        <p:sp>
          <p:nvSpPr>
            <p:cNvPr id="20" name="TextBox 19"/>
            <p:cNvSpPr txBox="1"/>
            <p:nvPr/>
          </p:nvSpPr>
          <p:spPr>
            <a:xfrm>
              <a:off x="2413106" y="1511065"/>
              <a:ext cx="839210" cy="564531"/>
            </a:xfrm>
            <a:prstGeom prst="rect">
              <a:avLst/>
            </a:prstGeom>
            <a:noFill/>
          </p:spPr>
          <p:txBody>
            <a:bodyPr wrap="none" rtlCol="0">
              <a:spAutoFit/>
            </a:bodyPr>
            <a:lstStyle/>
            <a:p>
              <a:pPr algn="ctr">
                <a:lnSpc>
                  <a:spcPct val="80000"/>
                </a:lnSpc>
              </a:pPr>
              <a:r>
                <a:rPr lang="en-US" sz="1200" dirty="0">
                  <a:latin typeface="Intel Clear"/>
                  <a:ea typeface="+mn-ea"/>
                </a:rPr>
                <a:t>Program </a:t>
              </a:r>
            </a:p>
            <a:p>
              <a:pPr algn="ctr">
                <a:lnSpc>
                  <a:spcPct val="80000"/>
                </a:lnSpc>
              </a:pPr>
              <a:r>
                <a:rPr lang="en-US" sz="1200" dirty="0">
                  <a:latin typeface="Intel Clear"/>
                  <a:ea typeface="+mn-ea"/>
                </a:rPr>
                <a:t>Backlog</a:t>
              </a:r>
            </a:p>
          </p:txBody>
        </p:sp>
        <p:sp>
          <p:nvSpPr>
            <p:cNvPr id="21" name="TextBox 20"/>
            <p:cNvSpPr txBox="1"/>
            <p:nvPr/>
          </p:nvSpPr>
          <p:spPr>
            <a:xfrm>
              <a:off x="3157079" y="2424124"/>
              <a:ext cx="749446" cy="564531"/>
            </a:xfrm>
            <a:prstGeom prst="rect">
              <a:avLst/>
            </a:prstGeom>
            <a:noFill/>
          </p:spPr>
          <p:txBody>
            <a:bodyPr wrap="none" rtlCol="0">
              <a:spAutoFit/>
            </a:bodyPr>
            <a:lstStyle/>
            <a:p>
              <a:pPr algn="ctr">
                <a:lnSpc>
                  <a:spcPct val="80000"/>
                </a:lnSpc>
              </a:pPr>
              <a:r>
                <a:rPr lang="en-US" sz="1200" dirty="0">
                  <a:latin typeface="Intel Clear"/>
                  <a:ea typeface="+mn-ea"/>
                </a:rPr>
                <a:t>Team</a:t>
              </a:r>
            </a:p>
            <a:p>
              <a:pPr algn="ctr">
                <a:lnSpc>
                  <a:spcPct val="80000"/>
                </a:lnSpc>
              </a:pPr>
              <a:r>
                <a:rPr lang="en-US" sz="1200" dirty="0">
                  <a:latin typeface="Intel Clear"/>
                  <a:ea typeface="+mn-ea"/>
                </a:rPr>
                <a:t>Backlog</a:t>
              </a:r>
            </a:p>
          </p:txBody>
        </p:sp>
        <p:sp>
          <p:nvSpPr>
            <p:cNvPr id="22" name="TextBox 21"/>
            <p:cNvSpPr txBox="1"/>
            <p:nvPr/>
          </p:nvSpPr>
          <p:spPr>
            <a:xfrm>
              <a:off x="3749202" y="2621034"/>
              <a:ext cx="685795" cy="403237"/>
            </a:xfrm>
            <a:prstGeom prst="rect">
              <a:avLst/>
            </a:prstGeom>
            <a:noFill/>
          </p:spPr>
          <p:txBody>
            <a:bodyPr wrap="none" rtlCol="0">
              <a:spAutoFit/>
            </a:bodyPr>
            <a:lstStyle/>
            <a:p>
              <a:pPr algn="ctr"/>
              <a:r>
                <a:rPr lang="en-US" sz="1200" dirty="0">
                  <a:latin typeface="Intel Clear"/>
                  <a:ea typeface="+mn-ea"/>
                </a:rPr>
                <a:t>Stories</a:t>
              </a:r>
            </a:p>
          </p:txBody>
        </p:sp>
        <p:grpSp>
          <p:nvGrpSpPr>
            <p:cNvPr id="23" name="Group 22"/>
            <p:cNvGrpSpPr/>
            <p:nvPr/>
          </p:nvGrpSpPr>
          <p:grpSpPr>
            <a:xfrm>
              <a:off x="4509876" y="2525149"/>
              <a:ext cx="1180325" cy="990922"/>
              <a:chOff x="4239018" y="1206720"/>
              <a:chExt cx="1946693" cy="1452756"/>
            </a:xfrm>
          </p:grpSpPr>
          <p:sp>
            <p:nvSpPr>
              <p:cNvPr id="91" name="Arc 90"/>
              <p:cNvSpPr/>
              <p:nvPr/>
            </p:nvSpPr>
            <p:spPr>
              <a:xfrm>
                <a:off x="4531358" y="1206720"/>
                <a:ext cx="1157200" cy="1438922"/>
              </a:xfrm>
              <a:prstGeom prst="arc">
                <a:avLst>
                  <a:gd name="adj1" fmla="val 9430133"/>
                  <a:gd name="adj2" fmla="val 5153535"/>
                </a:avLst>
              </a:prstGeom>
              <a:noFill/>
              <a:ln w="57150" cap="flat" cmpd="sng" algn="ctr">
                <a:solidFill>
                  <a:srgbClr val="B71234"/>
                </a:solidFill>
                <a:prstDash val="solid"/>
                <a:headEnd type="triangle" w="med" len="med"/>
                <a:tailEnd type="none" w="lg" len="lg"/>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cxnSp>
            <p:nvCxnSpPr>
              <p:cNvPr id="92" name="Straight Arrow Connector 91"/>
              <p:cNvCxnSpPr/>
              <p:nvPr/>
            </p:nvCxnSpPr>
            <p:spPr>
              <a:xfrm flipV="1">
                <a:off x="4239018" y="2642766"/>
                <a:ext cx="1946693" cy="16710"/>
              </a:xfrm>
              <a:prstGeom prst="straightConnector1">
                <a:avLst/>
              </a:prstGeom>
              <a:noFill/>
              <a:ln w="57150" cap="flat" cmpd="sng" algn="ctr">
                <a:solidFill>
                  <a:srgbClr val="B71234"/>
                </a:solidFill>
                <a:prstDash val="solid"/>
                <a:tailEnd type="triangle"/>
              </a:ln>
              <a:effectLst/>
            </p:spPr>
          </p:cxnSp>
        </p:grpSp>
        <p:sp>
          <p:nvSpPr>
            <p:cNvPr id="24" name="TextBox 23"/>
            <p:cNvSpPr txBox="1"/>
            <p:nvPr/>
          </p:nvSpPr>
          <p:spPr>
            <a:xfrm>
              <a:off x="4705835" y="2754414"/>
              <a:ext cx="644995" cy="672062"/>
            </a:xfrm>
            <a:prstGeom prst="rect">
              <a:avLst/>
            </a:prstGeom>
            <a:noFill/>
          </p:spPr>
          <p:txBody>
            <a:bodyPr wrap="none" rtlCol="0">
              <a:spAutoFit/>
            </a:bodyPr>
            <a:lstStyle/>
            <a:p>
              <a:pPr algn="ctr"/>
              <a:r>
                <a:rPr lang="en-US" sz="1200" dirty="0">
                  <a:latin typeface="Intel Clear"/>
                  <a:ea typeface="+mn-ea"/>
                </a:rPr>
                <a:t>Daily </a:t>
              </a:r>
              <a:br>
                <a:rPr lang="en-US" sz="1200" dirty="0">
                  <a:latin typeface="Intel Clear"/>
                  <a:ea typeface="+mn-ea"/>
                </a:rPr>
              </a:br>
              <a:r>
                <a:rPr lang="en-US" sz="1200" dirty="0">
                  <a:latin typeface="Intel Clear"/>
                  <a:ea typeface="+mn-ea"/>
                </a:rPr>
                <a:t>Scrum</a:t>
              </a:r>
            </a:p>
          </p:txBody>
        </p:sp>
        <p:grpSp>
          <p:nvGrpSpPr>
            <p:cNvPr id="25" name="Group 24"/>
            <p:cNvGrpSpPr/>
            <p:nvPr/>
          </p:nvGrpSpPr>
          <p:grpSpPr>
            <a:xfrm>
              <a:off x="6218790" y="3015133"/>
              <a:ext cx="757326" cy="540246"/>
              <a:chOff x="5794422" y="2351981"/>
              <a:chExt cx="752197" cy="476977"/>
            </a:xfrm>
            <a:solidFill>
              <a:srgbClr val="B71234">
                <a:lumMod val="20000"/>
                <a:lumOff val="80000"/>
              </a:srgbClr>
            </a:solidFill>
          </p:grpSpPr>
          <p:sp>
            <p:nvSpPr>
              <p:cNvPr id="87" name="Rectangle 86"/>
              <p:cNvSpPr/>
              <p:nvPr/>
            </p:nvSpPr>
            <p:spPr>
              <a:xfrm>
                <a:off x="6067415" y="2619234"/>
                <a:ext cx="209724" cy="209724"/>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88" name="Rectangle 87"/>
              <p:cNvSpPr/>
              <p:nvPr/>
            </p:nvSpPr>
            <p:spPr>
              <a:xfrm>
                <a:off x="6336895" y="2619234"/>
                <a:ext cx="209724" cy="209724"/>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89" name="Rectangle 88"/>
              <p:cNvSpPr/>
              <p:nvPr/>
            </p:nvSpPr>
            <p:spPr>
              <a:xfrm>
                <a:off x="6336895" y="2351981"/>
                <a:ext cx="209724" cy="209724"/>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90" name="Rectangle 89"/>
              <p:cNvSpPr/>
              <p:nvPr/>
            </p:nvSpPr>
            <p:spPr>
              <a:xfrm>
                <a:off x="5794422" y="2619234"/>
                <a:ext cx="209724" cy="209724"/>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grpSp>
        <p:grpSp>
          <p:nvGrpSpPr>
            <p:cNvPr id="26" name="Group 25"/>
            <p:cNvGrpSpPr/>
            <p:nvPr/>
          </p:nvGrpSpPr>
          <p:grpSpPr>
            <a:xfrm>
              <a:off x="7549380" y="2728512"/>
              <a:ext cx="761475" cy="841532"/>
              <a:chOff x="7862360" y="2167929"/>
              <a:chExt cx="649904" cy="638443"/>
            </a:xfrm>
            <a:solidFill>
              <a:srgbClr val="B71234">
                <a:lumMod val="20000"/>
                <a:lumOff val="80000"/>
              </a:srgbClr>
            </a:solidFill>
          </p:grpSpPr>
          <p:sp>
            <p:nvSpPr>
              <p:cNvPr id="78" name="Rectangle 77"/>
              <p:cNvSpPr/>
              <p:nvPr/>
            </p:nvSpPr>
            <p:spPr>
              <a:xfrm>
                <a:off x="8100484" y="2626156"/>
                <a:ext cx="180216" cy="180216"/>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79" name="Rectangle 78"/>
              <p:cNvSpPr/>
              <p:nvPr/>
            </p:nvSpPr>
            <p:spPr>
              <a:xfrm>
                <a:off x="8332048" y="2626156"/>
                <a:ext cx="180216" cy="180216"/>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80" name="Rectangle 79"/>
              <p:cNvSpPr/>
              <p:nvPr/>
            </p:nvSpPr>
            <p:spPr>
              <a:xfrm>
                <a:off x="8332048" y="2402579"/>
                <a:ext cx="180216" cy="180216"/>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81" name="Rectangle 80"/>
              <p:cNvSpPr/>
              <p:nvPr/>
            </p:nvSpPr>
            <p:spPr>
              <a:xfrm>
                <a:off x="8100484" y="2402579"/>
                <a:ext cx="180216" cy="180216"/>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82" name="Rectangle 81"/>
              <p:cNvSpPr/>
              <p:nvPr/>
            </p:nvSpPr>
            <p:spPr>
              <a:xfrm>
                <a:off x="7865901" y="2626156"/>
                <a:ext cx="180216" cy="180216"/>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83" name="Rectangle 82"/>
              <p:cNvSpPr/>
              <p:nvPr/>
            </p:nvSpPr>
            <p:spPr>
              <a:xfrm>
                <a:off x="7863093" y="2402579"/>
                <a:ext cx="180216" cy="180216"/>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84" name="Rectangle 83"/>
              <p:cNvSpPr/>
              <p:nvPr/>
            </p:nvSpPr>
            <p:spPr>
              <a:xfrm>
                <a:off x="8332048" y="2167929"/>
                <a:ext cx="180216" cy="180216"/>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85" name="Rectangle 84"/>
              <p:cNvSpPr/>
              <p:nvPr/>
            </p:nvSpPr>
            <p:spPr>
              <a:xfrm>
                <a:off x="8100484" y="2167929"/>
                <a:ext cx="180216" cy="180216"/>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86" name="Rectangle 85"/>
              <p:cNvSpPr/>
              <p:nvPr/>
            </p:nvSpPr>
            <p:spPr>
              <a:xfrm>
                <a:off x="7862360" y="2167929"/>
                <a:ext cx="180216" cy="180216"/>
              </a:xfrm>
              <a:prstGeom prst="rect">
                <a:avLst/>
              </a:prstGeom>
              <a:grp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grpSp>
        <p:sp>
          <p:nvSpPr>
            <p:cNvPr id="27" name="TextBox 26"/>
            <p:cNvSpPr txBox="1"/>
            <p:nvPr/>
          </p:nvSpPr>
          <p:spPr>
            <a:xfrm>
              <a:off x="6139494" y="2145003"/>
              <a:ext cx="915916" cy="994652"/>
            </a:xfrm>
            <a:prstGeom prst="rect">
              <a:avLst/>
            </a:prstGeom>
            <a:noFill/>
          </p:spPr>
          <p:txBody>
            <a:bodyPr wrap="none" rtlCol="0">
              <a:spAutoFit/>
            </a:bodyPr>
            <a:lstStyle/>
            <a:p>
              <a:pPr algn="ctr">
                <a:lnSpc>
                  <a:spcPct val="80000"/>
                </a:lnSpc>
              </a:pPr>
              <a:r>
                <a:rPr lang="en-US" sz="1200" dirty="0">
                  <a:latin typeface="Intel Clear"/>
                  <a:ea typeface="+mn-ea"/>
                </a:rPr>
                <a:t>Release</a:t>
              </a:r>
              <a:br>
                <a:rPr lang="en-US" sz="1200" dirty="0">
                  <a:latin typeface="Intel Clear"/>
                  <a:ea typeface="+mn-ea"/>
                </a:rPr>
              </a:br>
              <a:r>
                <a:rPr lang="en-US" sz="1200" dirty="0">
                  <a:latin typeface="Intel Clear"/>
                  <a:ea typeface="+mn-ea"/>
                </a:rPr>
                <a:t>Quality</a:t>
              </a:r>
            </a:p>
            <a:p>
              <a:pPr algn="ctr">
                <a:lnSpc>
                  <a:spcPct val="80000"/>
                </a:lnSpc>
              </a:pPr>
              <a:r>
                <a:rPr lang="en-US" sz="1200" dirty="0">
                  <a:latin typeface="Intel Clear"/>
                  <a:ea typeface="+mn-ea"/>
                </a:rPr>
                <a:t>Increment</a:t>
              </a:r>
            </a:p>
            <a:p>
              <a:pPr algn="ctr">
                <a:lnSpc>
                  <a:spcPct val="80000"/>
                </a:lnSpc>
              </a:pPr>
              <a:r>
                <a:rPr lang="en-US" sz="1200" dirty="0">
                  <a:latin typeface="Intel Clear"/>
                  <a:ea typeface="+mn-ea"/>
                </a:rPr>
                <a:t>(PSI)</a:t>
              </a:r>
            </a:p>
          </p:txBody>
        </p:sp>
        <p:sp>
          <p:nvSpPr>
            <p:cNvPr id="28" name="TextBox 27"/>
            <p:cNvSpPr txBox="1"/>
            <p:nvPr/>
          </p:nvSpPr>
          <p:spPr>
            <a:xfrm>
              <a:off x="7507704" y="2145003"/>
              <a:ext cx="827785" cy="564531"/>
            </a:xfrm>
            <a:prstGeom prst="rect">
              <a:avLst/>
            </a:prstGeom>
            <a:noFill/>
          </p:spPr>
          <p:txBody>
            <a:bodyPr wrap="none" rtlCol="0">
              <a:spAutoFit/>
            </a:bodyPr>
            <a:lstStyle/>
            <a:p>
              <a:pPr algn="ctr">
                <a:lnSpc>
                  <a:spcPct val="80000"/>
                </a:lnSpc>
              </a:pPr>
              <a:r>
                <a:rPr lang="en-US" sz="1200" dirty="0">
                  <a:latin typeface="Intel Clear"/>
                  <a:ea typeface="+mn-ea"/>
                </a:rPr>
                <a:t>Finished </a:t>
              </a:r>
              <a:br>
                <a:rPr lang="en-US" sz="1200" dirty="0">
                  <a:latin typeface="Intel Clear"/>
                  <a:ea typeface="+mn-ea"/>
                </a:rPr>
              </a:br>
              <a:r>
                <a:rPr lang="en-US" sz="1200" dirty="0">
                  <a:latin typeface="Intel Clear"/>
                  <a:ea typeface="+mn-ea"/>
                </a:rPr>
                <a:t>Product</a:t>
              </a:r>
            </a:p>
          </p:txBody>
        </p:sp>
        <p:cxnSp>
          <p:nvCxnSpPr>
            <p:cNvPr id="29" name="Curved Connector 28"/>
            <p:cNvCxnSpPr>
              <a:stCxn id="47" idx="1"/>
              <a:endCxn id="36" idx="1"/>
            </p:cNvCxnSpPr>
            <p:nvPr/>
          </p:nvCxnSpPr>
          <p:spPr>
            <a:xfrm rot="10800000" flipH="1" flipV="1">
              <a:off x="3145256" y="2363340"/>
              <a:ext cx="193068" cy="891773"/>
            </a:xfrm>
            <a:prstGeom prst="curvedConnector3">
              <a:avLst>
                <a:gd name="adj1" fmla="val 56736"/>
              </a:avLst>
            </a:prstGeom>
            <a:noFill/>
            <a:ln w="9525" cap="flat" cmpd="sng" algn="ctr">
              <a:solidFill>
                <a:srgbClr val="727478">
                  <a:shade val="95000"/>
                  <a:satMod val="105000"/>
                </a:srgbClr>
              </a:solidFill>
              <a:prstDash val="solid"/>
              <a:tailEnd type="triangle"/>
            </a:ln>
            <a:effectLst/>
          </p:spPr>
        </p:cxnSp>
        <p:sp>
          <p:nvSpPr>
            <p:cNvPr id="30" name="Rectangle 29"/>
            <p:cNvSpPr/>
            <p:nvPr/>
          </p:nvSpPr>
          <p:spPr>
            <a:xfrm>
              <a:off x="3378409" y="2988887"/>
              <a:ext cx="273398" cy="63331"/>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31" name="Rectangle 30"/>
            <p:cNvSpPr/>
            <p:nvPr/>
          </p:nvSpPr>
          <p:spPr>
            <a:xfrm>
              <a:off x="3378409" y="3083752"/>
              <a:ext cx="273398" cy="76500"/>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32" name="Rectangle 31"/>
            <p:cNvSpPr/>
            <p:nvPr/>
          </p:nvSpPr>
          <p:spPr>
            <a:xfrm>
              <a:off x="3378409" y="3178618"/>
              <a:ext cx="273398" cy="36099"/>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33" name="Rectangle 32"/>
            <p:cNvSpPr/>
            <p:nvPr/>
          </p:nvSpPr>
          <p:spPr>
            <a:xfrm>
              <a:off x="3378409" y="3236963"/>
              <a:ext cx="273398" cy="118753"/>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34" name="Rectangle 33"/>
            <p:cNvSpPr/>
            <p:nvPr/>
          </p:nvSpPr>
          <p:spPr>
            <a:xfrm>
              <a:off x="3378409" y="3376420"/>
              <a:ext cx="273398" cy="63915"/>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35" name="Rectangle 34"/>
            <p:cNvSpPr/>
            <p:nvPr/>
          </p:nvSpPr>
          <p:spPr>
            <a:xfrm>
              <a:off x="3378409" y="3461041"/>
              <a:ext cx="273398" cy="49637"/>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36" name="Rectangle 35"/>
            <p:cNvSpPr/>
            <p:nvPr/>
          </p:nvSpPr>
          <p:spPr>
            <a:xfrm>
              <a:off x="3338324" y="2998994"/>
              <a:ext cx="353567" cy="512239"/>
            </a:xfrm>
            <a:prstGeom prst="rect">
              <a:avLst/>
            </a:prstGeom>
            <a:noFill/>
            <a:ln w="19050"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grpSp>
          <p:nvGrpSpPr>
            <p:cNvPr id="37" name="Group 36"/>
            <p:cNvGrpSpPr/>
            <p:nvPr/>
          </p:nvGrpSpPr>
          <p:grpSpPr>
            <a:xfrm>
              <a:off x="3946425" y="3018522"/>
              <a:ext cx="271048" cy="492712"/>
              <a:chOff x="3946425" y="3018522"/>
              <a:chExt cx="271048" cy="492712"/>
            </a:xfrm>
          </p:grpSpPr>
          <p:sp>
            <p:nvSpPr>
              <p:cNvPr id="66" name="Rectangle 65"/>
              <p:cNvSpPr/>
              <p:nvPr/>
            </p:nvSpPr>
            <p:spPr>
              <a:xfrm>
                <a:off x="3946425" y="3018522"/>
                <a:ext cx="271048" cy="492712"/>
              </a:xfrm>
              <a:prstGeom prst="rect">
                <a:avLst/>
              </a:prstGeom>
              <a:noFill/>
              <a:ln w="19050"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67" name="Rectangle 66"/>
              <p:cNvSpPr/>
              <p:nvPr/>
            </p:nvSpPr>
            <p:spPr>
              <a:xfrm>
                <a:off x="3963330" y="3056463"/>
                <a:ext cx="108454" cy="57965"/>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68" name="Rectangle 67"/>
              <p:cNvSpPr/>
              <p:nvPr/>
            </p:nvSpPr>
            <p:spPr>
              <a:xfrm>
                <a:off x="4081949" y="3056463"/>
                <a:ext cx="37994" cy="57965"/>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69" name="Rectangle 68"/>
              <p:cNvSpPr/>
              <p:nvPr/>
            </p:nvSpPr>
            <p:spPr>
              <a:xfrm>
                <a:off x="4130714" y="3056463"/>
                <a:ext cx="61424" cy="57965"/>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70" name="Rectangle 69"/>
              <p:cNvSpPr/>
              <p:nvPr/>
            </p:nvSpPr>
            <p:spPr>
              <a:xfrm>
                <a:off x="3963330" y="3147298"/>
                <a:ext cx="37994" cy="57965"/>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71" name="Rectangle 70"/>
              <p:cNvSpPr/>
              <p:nvPr/>
            </p:nvSpPr>
            <p:spPr>
              <a:xfrm>
                <a:off x="4022779" y="3147298"/>
                <a:ext cx="37994" cy="57965"/>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72" name="Rectangle 71"/>
              <p:cNvSpPr/>
              <p:nvPr/>
            </p:nvSpPr>
            <p:spPr>
              <a:xfrm>
                <a:off x="4066619" y="3147298"/>
                <a:ext cx="37994" cy="57965"/>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73" name="Rectangle 72"/>
              <p:cNvSpPr/>
              <p:nvPr/>
            </p:nvSpPr>
            <p:spPr>
              <a:xfrm>
                <a:off x="4110460" y="3147298"/>
                <a:ext cx="37994" cy="57965"/>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74" name="Rectangle 73"/>
              <p:cNvSpPr/>
              <p:nvPr/>
            </p:nvSpPr>
            <p:spPr>
              <a:xfrm>
                <a:off x="4157013" y="3147297"/>
                <a:ext cx="37332" cy="57965"/>
              </a:xfrm>
              <a:prstGeom prst="rect">
                <a:avLst/>
              </a:prstGeom>
              <a:solidFill>
                <a:srgbClr val="B71234"/>
              </a:solidFill>
              <a:ln w="9525" cap="flat" cmpd="sng" algn="ctr">
                <a:no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cxnSp>
            <p:nvCxnSpPr>
              <p:cNvPr id="75" name="Straight Connector 74"/>
              <p:cNvCxnSpPr/>
              <p:nvPr/>
            </p:nvCxnSpPr>
            <p:spPr>
              <a:xfrm>
                <a:off x="3963330" y="3285328"/>
                <a:ext cx="103289" cy="0"/>
              </a:xfrm>
              <a:prstGeom prst="line">
                <a:avLst/>
              </a:prstGeom>
              <a:noFill/>
              <a:ln w="25400" cap="flat" cmpd="sng" algn="ctr">
                <a:solidFill>
                  <a:srgbClr val="B71234"/>
                </a:solidFill>
                <a:prstDash val="solid"/>
              </a:ln>
              <a:effectLst/>
            </p:spPr>
          </p:cxnSp>
          <p:cxnSp>
            <p:nvCxnSpPr>
              <p:cNvPr id="76" name="Straight Connector 75"/>
              <p:cNvCxnSpPr/>
              <p:nvPr/>
            </p:nvCxnSpPr>
            <p:spPr>
              <a:xfrm>
                <a:off x="4022779" y="3348344"/>
                <a:ext cx="177318" cy="0"/>
              </a:xfrm>
              <a:prstGeom prst="line">
                <a:avLst/>
              </a:prstGeom>
              <a:noFill/>
              <a:ln w="25400" cap="flat" cmpd="sng" algn="ctr">
                <a:solidFill>
                  <a:srgbClr val="B71234"/>
                </a:solidFill>
                <a:prstDash val="solid"/>
              </a:ln>
              <a:effectLst/>
            </p:spPr>
          </p:cxnSp>
          <p:cxnSp>
            <p:nvCxnSpPr>
              <p:cNvPr id="77" name="Straight Connector 76"/>
              <p:cNvCxnSpPr/>
              <p:nvPr/>
            </p:nvCxnSpPr>
            <p:spPr>
              <a:xfrm>
                <a:off x="3968770" y="3431529"/>
                <a:ext cx="225575" cy="0"/>
              </a:xfrm>
              <a:prstGeom prst="line">
                <a:avLst/>
              </a:prstGeom>
              <a:noFill/>
              <a:ln w="25400" cap="flat" cmpd="sng" algn="ctr">
                <a:solidFill>
                  <a:srgbClr val="B71234"/>
                </a:solidFill>
                <a:prstDash val="solid"/>
              </a:ln>
              <a:effectLst/>
            </p:spPr>
          </p:cxnSp>
        </p:grpSp>
        <p:cxnSp>
          <p:nvCxnSpPr>
            <p:cNvPr id="38" name="Straight Arrow Connector 37"/>
            <p:cNvCxnSpPr>
              <a:stCxn id="36" idx="3"/>
              <a:endCxn id="66" idx="1"/>
            </p:cNvCxnSpPr>
            <p:nvPr/>
          </p:nvCxnSpPr>
          <p:spPr>
            <a:xfrm>
              <a:off x="3691891" y="3255114"/>
              <a:ext cx="254534" cy="9764"/>
            </a:xfrm>
            <a:prstGeom prst="straightConnector1">
              <a:avLst/>
            </a:prstGeom>
            <a:noFill/>
            <a:ln w="9525" cap="flat" cmpd="sng" algn="ctr">
              <a:solidFill>
                <a:srgbClr val="727478">
                  <a:shade val="95000"/>
                  <a:satMod val="105000"/>
                </a:srgbClr>
              </a:solidFill>
              <a:prstDash val="solid"/>
              <a:tailEnd type="triangle"/>
            </a:ln>
            <a:effectLst/>
          </p:spPr>
        </p:cxnSp>
        <p:grpSp>
          <p:nvGrpSpPr>
            <p:cNvPr id="39" name="Group 38"/>
            <p:cNvGrpSpPr/>
            <p:nvPr/>
          </p:nvGrpSpPr>
          <p:grpSpPr>
            <a:xfrm>
              <a:off x="312234" y="3636148"/>
              <a:ext cx="8526965" cy="773298"/>
              <a:chOff x="825843" y="2160863"/>
              <a:chExt cx="7277601" cy="586676"/>
            </a:xfrm>
            <a:solidFill>
              <a:srgbClr val="B1BABF">
                <a:lumMod val="60000"/>
                <a:lumOff val="40000"/>
              </a:srgbClr>
            </a:solidFill>
          </p:grpSpPr>
          <p:sp>
            <p:nvSpPr>
              <p:cNvPr id="54" name="Right Arrow 53"/>
              <p:cNvSpPr/>
              <p:nvPr/>
            </p:nvSpPr>
            <p:spPr>
              <a:xfrm>
                <a:off x="7557633" y="2310766"/>
                <a:ext cx="545811" cy="286870"/>
              </a:xfrm>
              <a:prstGeom prst="rightArrow">
                <a:avLst/>
              </a:prstGeom>
              <a:solidFill>
                <a:srgbClr val="0070C0"/>
              </a:solidFill>
              <a:ln w="9525" cap="flat" cmpd="sng" algn="ctr">
                <a:noFill/>
                <a:prstDash val="solid"/>
              </a:ln>
              <a:effectLst/>
            </p:spPr>
            <p:txBody>
              <a:bodyPr vert="horz" rtlCol="0" anchor="ctr"/>
              <a:lstStyle/>
              <a:p>
                <a:pPr algn="ctr" eaLnBrk="1" fontAlgn="auto" hangingPunct="1">
                  <a:spcBef>
                    <a:spcPts val="0"/>
                  </a:spcBef>
                  <a:spcAft>
                    <a:spcPts val="0"/>
                  </a:spcAft>
                  <a:defRPr/>
                </a:pPr>
                <a:endParaRPr lang="en-US" sz="1100">
                  <a:latin typeface="Intel Clear"/>
                  <a:ea typeface="+mn-ea"/>
                </a:endParaRPr>
              </a:p>
            </p:txBody>
          </p:sp>
          <p:sp>
            <p:nvSpPr>
              <p:cNvPr id="55" name="Rectangle 54"/>
              <p:cNvSpPr/>
              <p:nvPr/>
            </p:nvSpPr>
            <p:spPr>
              <a:xfrm>
                <a:off x="6755717" y="2160863"/>
                <a:ext cx="901621"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eaLnBrk="1" fontAlgn="auto" hangingPunct="1">
                  <a:spcBef>
                    <a:spcPts val="0"/>
                  </a:spcBef>
                  <a:spcAft>
                    <a:spcPts val="0"/>
                  </a:spcAft>
                  <a:defRPr/>
                </a:pPr>
                <a:r>
                  <a:rPr lang="en-US" sz="1100" dirty="0">
                    <a:solidFill>
                      <a:schemeClr val="bg1"/>
                    </a:solidFill>
                    <a:latin typeface="Intel Clear"/>
                    <a:ea typeface="+mn-ea"/>
                  </a:rPr>
                  <a:t>Release to </a:t>
                </a:r>
                <a:br>
                  <a:rPr lang="en-US" sz="1100" dirty="0">
                    <a:solidFill>
                      <a:schemeClr val="bg1"/>
                    </a:solidFill>
                    <a:latin typeface="Intel Clear"/>
                    <a:ea typeface="+mn-ea"/>
                  </a:rPr>
                </a:br>
                <a:r>
                  <a:rPr lang="en-US" sz="1100" dirty="0">
                    <a:solidFill>
                      <a:schemeClr val="bg1"/>
                    </a:solidFill>
                    <a:latin typeface="Intel Clear"/>
                    <a:ea typeface="+mn-ea"/>
                  </a:rPr>
                  <a:t>Customer</a:t>
                </a:r>
              </a:p>
            </p:txBody>
          </p:sp>
          <p:sp>
            <p:nvSpPr>
              <p:cNvPr id="56" name="Right Arrow 55"/>
              <p:cNvSpPr/>
              <p:nvPr/>
            </p:nvSpPr>
            <p:spPr>
              <a:xfrm>
                <a:off x="6524655" y="2310766"/>
                <a:ext cx="341658" cy="286870"/>
              </a:xfrm>
              <a:prstGeom prst="rightArrow">
                <a:avLst/>
              </a:prstGeom>
              <a:solidFill>
                <a:srgbClr val="0070C0"/>
              </a:solidFill>
              <a:ln w="9525" cap="flat" cmpd="sng" algn="ctr">
                <a:noFill/>
                <a:prstDash val="solid"/>
              </a:ln>
              <a:effectLst/>
            </p:spPr>
            <p:txBody>
              <a:bodyPr vert="horz" rtlCol="0" anchor="ctr"/>
              <a:lstStyle/>
              <a:p>
                <a:pPr algn="ctr" eaLnBrk="1" fontAlgn="auto" hangingPunct="1">
                  <a:spcBef>
                    <a:spcPts val="0"/>
                  </a:spcBef>
                  <a:spcAft>
                    <a:spcPts val="0"/>
                  </a:spcAft>
                  <a:defRPr/>
                </a:pPr>
                <a:endParaRPr lang="en-US" sz="1100">
                  <a:latin typeface="Intel Clear"/>
                  <a:ea typeface="+mn-ea"/>
                </a:endParaRPr>
              </a:p>
            </p:txBody>
          </p:sp>
          <p:sp>
            <p:nvSpPr>
              <p:cNvPr id="57" name="Rectangle 56"/>
              <p:cNvSpPr/>
              <p:nvPr/>
            </p:nvSpPr>
            <p:spPr>
              <a:xfrm>
                <a:off x="5574661" y="2160863"/>
                <a:ext cx="946378"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eaLnBrk="1" fontAlgn="auto" hangingPunct="1">
                  <a:spcBef>
                    <a:spcPts val="0"/>
                  </a:spcBef>
                  <a:spcAft>
                    <a:spcPts val="0"/>
                  </a:spcAft>
                  <a:defRPr/>
                </a:pPr>
                <a:r>
                  <a:rPr lang="en-US" sz="1100" dirty="0">
                    <a:solidFill>
                      <a:schemeClr val="bg1"/>
                    </a:solidFill>
                    <a:latin typeface="Intel Clear"/>
                    <a:ea typeface="+mn-ea"/>
                  </a:rPr>
                  <a:t>Sprint </a:t>
                </a:r>
              </a:p>
              <a:p>
                <a:pPr algn="ctr" eaLnBrk="1" fontAlgn="auto" hangingPunct="1">
                  <a:spcBef>
                    <a:spcPts val="0"/>
                  </a:spcBef>
                  <a:spcAft>
                    <a:spcPts val="0"/>
                  </a:spcAft>
                  <a:defRPr/>
                </a:pPr>
                <a:r>
                  <a:rPr lang="en-US" sz="1100" dirty="0">
                    <a:solidFill>
                      <a:schemeClr val="bg1"/>
                    </a:solidFill>
                    <a:latin typeface="Intel Clear"/>
                    <a:ea typeface="+mn-ea"/>
                  </a:rPr>
                  <a:t>Review &amp;</a:t>
                </a:r>
              </a:p>
              <a:p>
                <a:pPr algn="ctr" eaLnBrk="1" fontAlgn="auto" hangingPunct="1">
                  <a:spcBef>
                    <a:spcPts val="0"/>
                  </a:spcBef>
                  <a:spcAft>
                    <a:spcPts val="0"/>
                  </a:spcAft>
                  <a:defRPr/>
                </a:pPr>
                <a:r>
                  <a:rPr lang="en-US" sz="1100" dirty="0">
                    <a:solidFill>
                      <a:schemeClr val="bg1"/>
                    </a:solidFill>
                    <a:latin typeface="Intel Clear"/>
                    <a:ea typeface="+mn-ea"/>
                  </a:rPr>
                  <a:t>Retrospective</a:t>
                </a:r>
              </a:p>
            </p:txBody>
          </p:sp>
          <p:sp>
            <p:nvSpPr>
              <p:cNvPr id="58" name="Right Arrow 57"/>
              <p:cNvSpPr/>
              <p:nvPr/>
            </p:nvSpPr>
            <p:spPr>
              <a:xfrm>
                <a:off x="5390036" y="2310766"/>
                <a:ext cx="337323" cy="286870"/>
              </a:xfrm>
              <a:prstGeom prst="rightArrow">
                <a:avLst/>
              </a:prstGeom>
              <a:solidFill>
                <a:srgbClr val="0070C0"/>
              </a:solidFill>
              <a:ln w="9525" cap="flat" cmpd="sng" algn="ctr">
                <a:noFill/>
                <a:prstDash val="solid"/>
              </a:ln>
              <a:effectLst/>
            </p:spPr>
            <p:txBody>
              <a:bodyPr vert="horz" rtlCol="0" anchor="ctr"/>
              <a:lstStyle/>
              <a:p>
                <a:pPr algn="ctr" eaLnBrk="1" fontAlgn="auto" hangingPunct="1">
                  <a:spcBef>
                    <a:spcPts val="0"/>
                  </a:spcBef>
                  <a:spcAft>
                    <a:spcPts val="0"/>
                  </a:spcAft>
                  <a:defRPr/>
                </a:pPr>
                <a:endParaRPr lang="en-US" sz="1100">
                  <a:latin typeface="Intel Clear"/>
                  <a:ea typeface="+mn-ea"/>
                </a:endParaRPr>
              </a:p>
            </p:txBody>
          </p:sp>
          <p:sp>
            <p:nvSpPr>
              <p:cNvPr id="59" name="Rectangle 58"/>
              <p:cNvSpPr/>
              <p:nvPr/>
            </p:nvSpPr>
            <p:spPr>
              <a:xfrm>
                <a:off x="4343831" y="2160863"/>
                <a:ext cx="1040219"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eaLnBrk="1" fontAlgn="auto" hangingPunct="1">
                  <a:spcBef>
                    <a:spcPts val="0"/>
                  </a:spcBef>
                  <a:spcAft>
                    <a:spcPts val="0"/>
                  </a:spcAft>
                  <a:defRPr/>
                </a:pPr>
                <a:r>
                  <a:rPr lang="en-US" sz="1100" dirty="0">
                    <a:solidFill>
                      <a:schemeClr val="bg1"/>
                    </a:solidFill>
                    <a:latin typeface="Intel Clear"/>
                    <a:ea typeface="+mn-ea"/>
                  </a:rPr>
                  <a:t>Development </a:t>
                </a:r>
              </a:p>
              <a:p>
                <a:pPr algn="ctr" eaLnBrk="1" fontAlgn="auto" hangingPunct="1">
                  <a:spcBef>
                    <a:spcPts val="0"/>
                  </a:spcBef>
                  <a:spcAft>
                    <a:spcPts val="0"/>
                  </a:spcAft>
                  <a:defRPr/>
                </a:pPr>
                <a:r>
                  <a:rPr lang="en-US" sz="1100" dirty="0">
                    <a:solidFill>
                      <a:schemeClr val="bg1"/>
                    </a:solidFill>
                    <a:latin typeface="Intel Clear"/>
                    <a:ea typeface="+mn-ea"/>
                  </a:rPr>
                  <a:t>&amp; Test</a:t>
                </a:r>
              </a:p>
            </p:txBody>
          </p:sp>
          <p:sp>
            <p:nvSpPr>
              <p:cNvPr id="60" name="Right Arrow 59"/>
              <p:cNvSpPr/>
              <p:nvPr/>
            </p:nvSpPr>
            <p:spPr>
              <a:xfrm>
                <a:off x="4154371" y="2310766"/>
                <a:ext cx="332590" cy="286870"/>
              </a:xfrm>
              <a:prstGeom prst="rightArrow">
                <a:avLst/>
              </a:prstGeom>
              <a:solidFill>
                <a:srgbClr val="0070C0"/>
              </a:solidFill>
              <a:ln w="9525" cap="flat" cmpd="sng" algn="ctr">
                <a:noFill/>
                <a:prstDash val="solid"/>
              </a:ln>
              <a:effectLst/>
            </p:spPr>
            <p:txBody>
              <a:bodyPr vert="horz" rtlCol="0" anchor="ctr"/>
              <a:lstStyle/>
              <a:p>
                <a:pPr algn="ctr" eaLnBrk="1" fontAlgn="auto" hangingPunct="1">
                  <a:spcBef>
                    <a:spcPts val="0"/>
                  </a:spcBef>
                  <a:spcAft>
                    <a:spcPts val="0"/>
                  </a:spcAft>
                  <a:defRPr/>
                </a:pPr>
                <a:endParaRPr lang="en-US" sz="1100">
                  <a:latin typeface="Intel Clear"/>
                  <a:ea typeface="+mn-ea"/>
                </a:endParaRPr>
              </a:p>
            </p:txBody>
          </p:sp>
          <p:sp>
            <p:nvSpPr>
              <p:cNvPr id="61" name="Rectangle 60"/>
              <p:cNvSpPr/>
              <p:nvPr/>
            </p:nvSpPr>
            <p:spPr>
              <a:xfrm>
                <a:off x="3370025" y="2160863"/>
                <a:ext cx="783195"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eaLnBrk="1" fontAlgn="auto" hangingPunct="1">
                  <a:spcBef>
                    <a:spcPts val="0"/>
                  </a:spcBef>
                  <a:spcAft>
                    <a:spcPts val="0"/>
                  </a:spcAft>
                  <a:defRPr/>
                </a:pPr>
                <a:r>
                  <a:rPr lang="en-US" sz="1100" dirty="0">
                    <a:solidFill>
                      <a:schemeClr val="bg1"/>
                    </a:solidFill>
                    <a:latin typeface="Intel Clear"/>
                    <a:ea typeface="+mn-ea"/>
                  </a:rPr>
                  <a:t>Sprint </a:t>
                </a:r>
              </a:p>
              <a:p>
                <a:pPr algn="ctr" eaLnBrk="1" fontAlgn="auto" hangingPunct="1">
                  <a:spcBef>
                    <a:spcPts val="0"/>
                  </a:spcBef>
                  <a:spcAft>
                    <a:spcPts val="0"/>
                  </a:spcAft>
                  <a:defRPr/>
                </a:pPr>
                <a:r>
                  <a:rPr lang="en-US" sz="1100" dirty="0">
                    <a:solidFill>
                      <a:schemeClr val="bg1"/>
                    </a:solidFill>
                    <a:latin typeface="Intel Clear"/>
                    <a:ea typeface="+mn-ea"/>
                  </a:rPr>
                  <a:t>Planning</a:t>
                </a:r>
              </a:p>
            </p:txBody>
          </p:sp>
          <p:sp>
            <p:nvSpPr>
              <p:cNvPr id="62" name="Right Arrow 61"/>
              <p:cNvSpPr/>
              <p:nvPr/>
            </p:nvSpPr>
            <p:spPr>
              <a:xfrm>
                <a:off x="3129638" y="2310766"/>
                <a:ext cx="343887" cy="286870"/>
              </a:xfrm>
              <a:prstGeom prst="rightArrow">
                <a:avLst/>
              </a:prstGeom>
              <a:solidFill>
                <a:srgbClr val="0070C0"/>
              </a:solidFill>
              <a:ln w="9525" cap="flat" cmpd="sng" algn="ctr">
                <a:noFill/>
                <a:prstDash val="solid"/>
              </a:ln>
              <a:effectLst/>
            </p:spPr>
            <p:txBody>
              <a:bodyPr vert="horz" rtlCol="0" anchor="ctr"/>
              <a:lstStyle/>
              <a:p>
                <a:pPr algn="ctr" eaLnBrk="1" fontAlgn="auto" hangingPunct="1">
                  <a:spcBef>
                    <a:spcPts val="0"/>
                  </a:spcBef>
                  <a:spcAft>
                    <a:spcPts val="0"/>
                  </a:spcAft>
                  <a:defRPr/>
                </a:pPr>
                <a:endParaRPr lang="en-US" sz="1100">
                  <a:latin typeface="Intel Clear"/>
                  <a:ea typeface="+mn-ea"/>
                </a:endParaRPr>
              </a:p>
            </p:txBody>
          </p:sp>
          <p:sp>
            <p:nvSpPr>
              <p:cNvPr id="63" name="Rectangle 62"/>
              <p:cNvSpPr/>
              <p:nvPr/>
            </p:nvSpPr>
            <p:spPr>
              <a:xfrm>
                <a:off x="2336841" y="2160863"/>
                <a:ext cx="783195"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eaLnBrk="1" fontAlgn="auto" hangingPunct="1">
                  <a:spcBef>
                    <a:spcPts val="0"/>
                  </a:spcBef>
                  <a:spcAft>
                    <a:spcPts val="0"/>
                  </a:spcAft>
                  <a:defRPr/>
                </a:pPr>
                <a:r>
                  <a:rPr lang="en-US" sz="1100" dirty="0">
                    <a:solidFill>
                      <a:schemeClr val="bg1"/>
                    </a:solidFill>
                    <a:latin typeface="Intel Clear"/>
                    <a:ea typeface="+mn-ea"/>
                  </a:rPr>
                  <a:t>Release </a:t>
                </a:r>
              </a:p>
              <a:p>
                <a:pPr algn="ctr" eaLnBrk="1" fontAlgn="auto" hangingPunct="1">
                  <a:spcBef>
                    <a:spcPts val="0"/>
                  </a:spcBef>
                  <a:spcAft>
                    <a:spcPts val="0"/>
                  </a:spcAft>
                  <a:defRPr/>
                </a:pPr>
                <a:r>
                  <a:rPr lang="en-US" sz="1100" dirty="0">
                    <a:solidFill>
                      <a:schemeClr val="bg1"/>
                    </a:solidFill>
                    <a:latin typeface="Intel Clear"/>
                    <a:ea typeface="+mn-ea"/>
                  </a:rPr>
                  <a:t>Planning</a:t>
                </a:r>
              </a:p>
            </p:txBody>
          </p:sp>
          <p:sp>
            <p:nvSpPr>
              <p:cNvPr id="64" name="Right Arrow 63"/>
              <p:cNvSpPr/>
              <p:nvPr/>
            </p:nvSpPr>
            <p:spPr>
              <a:xfrm>
                <a:off x="2146230" y="2310766"/>
                <a:ext cx="350708" cy="286870"/>
              </a:xfrm>
              <a:prstGeom prst="rightArrow">
                <a:avLst/>
              </a:prstGeom>
              <a:solidFill>
                <a:srgbClr val="0070C0"/>
              </a:solidFill>
              <a:ln w="9525" cap="flat" cmpd="sng" algn="ctr">
                <a:noFill/>
                <a:prstDash val="solid"/>
              </a:ln>
              <a:effectLst/>
            </p:spPr>
            <p:txBody>
              <a:bodyPr vert="horz" rtlCol="0" anchor="ctr"/>
              <a:lstStyle/>
              <a:p>
                <a:pPr algn="ctr" eaLnBrk="1" fontAlgn="auto" hangingPunct="1">
                  <a:spcBef>
                    <a:spcPts val="0"/>
                  </a:spcBef>
                  <a:spcAft>
                    <a:spcPts val="0"/>
                  </a:spcAft>
                  <a:defRPr/>
                </a:pPr>
                <a:endParaRPr lang="en-US" sz="1100">
                  <a:latin typeface="Intel Clear"/>
                  <a:ea typeface="+mn-ea"/>
                </a:endParaRPr>
              </a:p>
            </p:txBody>
          </p:sp>
          <p:sp>
            <p:nvSpPr>
              <p:cNvPr id="65" name="Rectangle 64"/>
              <p:cNvSpPr/>
              <p:nvPr/>
            </p:nvSpPr>
            <p:spPr>
              <a:xfrm>
                <a:off x="825843" y="2160863"/>
                <a:ext cx="1320387" cy="586676"/>
              </a:xfrm>
              <a:prstGeom prst="rect">
                <a:avLst/>
              </a:prstGeom>
              <a:solidFill>
                <a:srgbClr val="53565A"/>
              </a:solidFill>
              <a:ln w="28575" cap="flat" cmpd="sng" algn="ctr">
                <a:solidFill>
                  <a:srgbClr val="53565A"/>
                </a:solidFill>
                <a:prstDash val="solid"/>
              </a:ln>
              <a:effectLst/>
            </p:spPr>
            <p:txBody>
              <a:bodyPr vert="horz" wrap="none" rtlCol="0" anchor="ctr"/>
              <a:lstStyle/>
              <a:p>
                <a:pPr algn="ctr" eaLnBrk="1" fontAlgn="auto" hangingPunct="1">
                  <a:spcBef>
                    <a:spcPts val="0"/>
                  </a:spcBef>
                  <a:spcAft>
                    <a:spcPts val="0"/>
                  </a:spcAft>
                  <a:defRPr/>
                </a:pPr>
                <a:r>
                  <a:rPr lang="en-US" sz="1100" dirty="0">
                    <a:solidFill>
                      <a:schemeClr val="bg1"/>
                    </a:solidFill>
                    <a:latin typeface="Intel Clear"/>
                    <a:ea typeface="+mn-ea"/>
                  </a:rPr>
                  <a:t>Investment Themes,  </a:t>
                </a:r>
              </a:p>
              <a:p>
                <a:pPr algn="ctr" eaLnBrk="1" fontAlgn="auto" hangingPunct="1">
                  <a:spcBef>
                    <a:spcPts val="0"/>
                  </a:spcBef>
                  <a:spcAft>
                    <a:spcPts val="0"/>
                  </a:spcAft>
                  <a:defRPr/>
                </a:pPr>
                <a:r>
                  <a:rPr lang="en-US" sz="1100" dirty="0">
                    <a:solidFill>
                      <a:schemeClr val="bg1"/>
                    </a:solidFill>
                    <a:latin typeface="Intel Clear"/>
                    <a:ea typeface="+mn-ea"/>
                  </a:rPr>
                  <a:t>Epics (Viability, </a:t>
                </a:r>
              </a:p>
              <a:p>
                <a:pPr algn="ctr" eaLnBrk="1" fontAlgn="auto" hangingPunct="1">
                  <a:spcBef>
                    <a:spcPts val="0"/>
                  </a:spcBef>
                  <a:spcAft>
                    <a:spcPts val="0"/>
                  </a:spcAft>
                  <a:defRPr/>
                </a:pPr>
                <a:r>
                  <a:rPr lang="en-US" sz="1100" dirty="0">
                    <a:solidFill>
                      <a:schemeClr val="bg1"/>
                    </a:solidFill>
                    <a:latin typeface="Intel Clear"/>
                    <a:ea typeface="+mn-ea"/>
                  </a:rPr>
                  <a:t>Feasibility, Desirability)</a:t>
                </a:r>
              </a:p>
            </p:txBody>
          </p:sp>
        </p:grpSp>
        <p:grpSp>
          <p:nvGrpSpPr>
            <p:cNvPr id="40" name="Group 39"/>
            <p:cNvGrpSpPr/>
            <p:nvPr/>
          </p:nvGrpSpPr>
          <p:grpSpPr>
            <a:xfrm>
              <a:off x="1246958" y="5923967"/>
              <a:ext cx="6809121" cy="940887"/>
              <a:chOff x="1563325" y="4419048"/>
              <a:chExt cx="5811449" cy="713819"/>
            </a:xfrm>
          </p:grpSpPr>
          <p:sp>
            <p:nvSpPr>
              <p:cNvPr id="50" name="TextBox 49"/>
              <p:cNvSpPr txBox="1"/>
              <p:nvPr/>
            </p:nvSpPr>
            <p:spPr>
              <a:xfrm>
                <a:off x="1563325" y="4419048"/>
                <a:ext cx="1075627" cy="509871"/>
              </a:xfrm>
              <a:prstGeom prst="rect">
                <a:avLst/>
              </a:prstGeom>
              <a:noFill/>
            </p:spPr>
            <p:txBody>
              <a:bodyPr wrap="none" rtlCol="0">
                <a:spAutoFit/>
              </a:bodyPr>
              <a:lstStyle/>
              <a:p>
                <a:pPr algn="ctr"/>
                <a:r>
                  <a:rPr lang="en-US" sz="1200" dirty="0">
                    <a:latin typeface="Intel Clear"/>
                    <a:ea typeface="+mn-ea"/>
                  </a:rPr>
                  <a:t>Plan-Of-Intent </a:t>
                </a:r>
                <a:br>
                  <a:rPr lang="en-US" sz="1200" dirty="0">
                    <a:latin typeface="Intel Clear"/>
                    <a:ea typeface="+mn-ea"/>
                  </a:rPr>
                </a:br>
                <a:r>
                  <a:rPr lang="en-US" sz="1200" dirty="0">
                    <a:latin typeface="Intel Clear"/>
                    <a:ea typeface="+mn-ea"/>
                  </a:rPr>
                  <a:t>Checkpoint</a:t>
                </a:r>
              </a:p>
            </p:txBody>
          </p:sp>
          <p:sp>
            <p:nvSpPr>
              <p:cNvPr id="51" name="TextBox 50"/>
              <p:cNvSpPr txBox="1"/>
              <p:nvPr/>
            </p:nvSpPr>
            <p:spPr>
              <a:xfrm>
                <a:off x="2556245" y="4419048"/>
                <a:ext cx="975526" cy="713819"/>
              </a:xfrm>
              <a:prstGeom prst="rect">
                <a:avLst/>
              </a:prstGeom>
              <a:noFill/>
            </p:spPr>
            <p:txBody>
              <a:bodyPr wrap="square" rtlCol="0">
                <a:spAutoFit/>
              </a:bodyPr>
              <a:lstStyle/>
              <a:p>
                <a:pPr algn="ctr"/>
                <a:r>
                  <a:rPr lang="en-US" sz="1200" dirty="0">
                    <a:latin typeface="Intel Clear"/>
                    <a:ea typeface="+mn-ea"/>
                  </a:rPr>
                  <a:t>Release Planning </a:t>
                </a:r>
                <a:br>
                  <a:rPr lang="en-US" sz="1200" dirty="0">
                    <a:latin typeface="Intel Clear"/>
                    <a:ea typeface="+mn-ea"/>
                  </a:rPr>
                </a:br>
                <a:r>
                  <a:rPr lang="en-US" sz="1200" dirty="0">
                    <a:latin typeface="Intel Clear"/>
                    <a:ea typeface="+mn-ea"/>
                  </a:rPr>
                  <a:t>Checkpoint</a:t>
                </a:r>
              </a:p>
            </p:txBody>
          </p:sp>
          <p:sp>
            <p:nvSpPr>
              <p:cNvPr id="52" name="TextBox 51"/>
              <p:cNvSpPr txBox="1"/>
              <p:nvPr/>
            </p:nvSpPr>
            <p:spPr>
              <a:xfrm>
                <a:off x="3546396" y="4419048"/>
                <a:ext cx="1097914" cy="509871"/>
              </a:xfrm>
              <a:prstGeom prst="rect">
                <a:avLst/>
              </a:prstGeom>
              <a:noFill/>
            </p:spPr>
            <p:txBody>
              <a:bodyPr wrap="none" rtlCol="0">
                <a:spAutoFit/>
              </a:bodyPr>
              <a:lstStyle/>
              <a:p>
                <a:pPr algn="ctr"/>
                <a:r>
                  <a:rPr lang="en-US" sz="1200" dirty="0">
                    <a:latin typeface="Intel Clear"/>
                    <a:ea typeface="+mn-ea"/>
                  </a:rPr>
                  <a:t>Sprint Planning</a:t>
                </a:r>
                <a:br>
                  <a:rPr lang="en-US" sz="1200" dirty="0">
                    <a:latin typeface="Intel Clear"/>
                    <a:ea typeface="+mn-ea"/>
                  </a:rPr>
                </a:br>
                <a:r>
                  <a:rPr lang="en-US" sz="1200" dirty="0">
                    <a:latin typeface="Intel Clear"/>
                    <a:ea typeface="+mn-ea"/>
                  </a:rPr>
                  <a:t>Checkpoint</a:t>
                </a:r>
              </a:p>
            </p:txBody>
          </p:sp>
          <p:sp>
            <p:nvSpPr>
              <p:cNvPr id="53" name="TextBox 52"/>
              <p:cNvSpPr txBox="1"/>
              <p:nvPr/>
            </p:nvSpPr>
            <p:spPr>
              <a:xfrm>
                <a:off x="6271289" y="4428877"/>
                <a:ext cx="1103485" cy="509871"/>
              </a:xfrm>
              <a:prstGeom prst="rect">
                <a:avLst/>
              </a:prstGeom>
              <a:noFill/>
            </p:spPr>
            <p:txBody>
              <a:bodyPr wrap="none" rtlCol="0">
                <a:spAutoFit/>
              </a:bodyPr>
              <a:lstStyle/>
              <a:p>
                <a:pPr algn="ctr"/>
                <a:r>
                  <a:rPr lang="en-US" sz="1200" dirty="0">
                    <a:latin typeface="Intel Clear"/>
                    <a:ea typeface="+mn-ea"/>
                  </a:rPr>
                  <a:t>Release Launch</a:t>
                </a:r>
                <a:br>
                  <a:rPr lang="en-US" sz="1200" dirty="0">
                    <a:latin typeface="Intel Clear"/>
                    <a:ea typeface="+mn-ea"/>
                  </a:rPr>
                </a:br>
                <a:r>
                  <a:rPr lang="en-US" sz="1200" dirty="0">
                    <a:latin typeface="Intel Clear"/>
                    <a:ea typeface="+mn-ea"/>
                  </a:rPr>
                  <a:t>Checkpoint</a:t>
                </a:r>
              </a:p>
            </p:txBody>
          </p:sp>
        </p:grpSp>
        <p:sp>
          <p:nvSpPr>
            <p:cNvPr id="41" name="TextBox 40"/>
            <p:cNvSpPr txBox="1"/>
            <p:nvPr/>
          </p:nvSpPr>
          <p:spPr>
            <a:xfrm>
              <a:off x="3393827" y="5118411"/>
              <a:ext cx="4389690" cy="405681"/>
            </a:xfrm>
            <a:prstGeom prst="rect">
              <a:avLst/>
            </a:prstGeom>
            <a:noFill/>
          </p:spPr>
          <p:txBody>
            <a:bodyPr wrap="none" rtlCol="0" anchor="ctr">
              <a:noAutofit/>
            </a:bodyPr>
            <a:lstStyle/>
            <a:p>
              <a:pPr algn="ctr"/>
              <a:r>
                <a:rPr lang="en-US" sz="1200" dirty="0">
                  <a:latin typeface="Intel Clear"/>
                  <a:ea typeface="+mn-ea"/>
                </a:rPr>
                <a:t>Develop on a Cadence, Release on Demand</a:t>
              </a:r>
            </a:p>
          </p:txBody>
        </p:sp>
        <p:cxnSp>
          <p:nvCxnSpPr>
            <p:cNvPr id="42" name="Straight Arrow Connector 41"/>
            <p:cNvCxnSpPr/>
            <p:nvPr/>
          </p:nvCxnSpPr>
          <p:spPr bwMode="auto">
            <a:xfrm>
              <a:off x="7515074" y="4511486"/>
              <a:ext cx="935" cy="1343510"/>
            </a:xfrm>
            <a:prstGeom prst="straightConnector1">
              <a:avLst/>
            </a:prstGeom>
            <a:solidFill>
              <a:srgbClr val="727478"/>
            </a:solidFill>
            <a:ln w="9525" cap="flat" cmpd="sng" algn="ctr">
              <a:solidFill>
                <a:srgbClr val="53565A"/>
              </a:solidFill>
              <a:prstDash val="sysDot"/>
              <a:round/>
              <a:headEnd type="none" w="med" len="med"/>
              <a:tailEnd type="arrow"/>
            </a:ln>
            <a:effectLst/>
          </p:spPr>
        </p:cxnSp>
        <p:sp>
          <p:nvSpPr>
            <p:cNvPr id="43" name="TextBox 42"/>
            <p:cNvSpPr txBox="1"/>
            <p:nvPr/>
          </p:nvSpPr>
          <p:spPr>
            <a:xfrm>
              <a:off x="4946585" y="4613092"/>
              <a:ext cx="946927" cy="403237"/>
            </a:xfrm>
            <a:prstGeom prst="rect">
              <a:avLst/>
            </a:prstGeom>
            <a:noFill/>
          </p:spPr>
          <p:txBody>
            <a:bodyPr wrap="none" rtlCol="0" anchor="ctr">
              <a:spAutoFit/>
            </a:bodyPr>
            <a:lstStyle/>
            <a:p>
              <a:pPr algn="ctr"/>
              <a:r>
                <a:rPr lang="en-US" sz="1200" dirty="0">
                  <a:latin typeface="Intel Clear"/>
                  <a:ea typeface="+mn-ea"/>
                </a:rPr>
                <a:t>1-4 Weeks</a:t>
              </a:r>
            </a:p>
          </p:txBody>
        </p:sp>
        <p:sp>
          <p:nvSpPr>
            <p:cNvPr id="44" name="Right Brace 43"/>
            <p:cNvSpPr/>
            <p:nvPr/>
          </p:nvSpPr>
          <p:spPr>
            <a:xfrm>
              <a:off x="2130677" y="1717046"/>
              <a:ext cx="139533" cy="590965"/>
            </a:xfrm>
            <a:prstGeom prst="rightBrace">
              <a:avLst/>
            </a:prstGeom>
            <a:no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sp>
          <p:nvSpPr>
            <p:cNvPr id="45" name="Left Brace 44"/>
            <p:cNvSpPr/>
            <p:nvPr/>
          </p:nvSpPr>
          <p:spPr>
            <a:xfrm>
              <a:off x="2541453" y="2051443"/>
              <a:ext cx="100802" cy="1388892"/>
            </a:xfrm>
            <a:prstGeom prst="leftBrace">
              <a:avLst/>
            </a:prstGeom>
            <a:no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cxnSp>
          <p:nvCxnSpPr>
            <p:cNvPr id="46" name="Curved Connector 45"/>
            <p:cNvCxnSpPr>
              <a:stCxn id="44" idx="1"/>
              <a:endCxn id="45" idx="1"/>
            </p:cNvCxnSpPr>
            <p:nvPr/>
          </p:nvCxnSpPr>
          <p:spPr>
            <a:xfrm rot="10800000" flipH="1" flipV="1">
              <a:off x="2270209" y="2012529"/>
              <a:ext cx="271243" cy="733360"/>
            </a:xfrm>
            <a:prstGeom prst="curvedConnector3">
              <a:avLst>
                <a:gd name="adj1" fmla="val 42899"/>
              </a:avLst>
            </a:prstGeom>
            <a:noFill/>
            <a:ln w="9525" cap="flat" cmpd="sng" algn="ctr">
              <a:solidFill>
                <a:srgbClr val="727478">
                  <a:shade val="95000"/>
                  <a:satMod val="105000"/>
                </a:srgbClr>
              </a:solidFill>
              <a:prstDash val="solid"/>
              <a:tailEnd type="triangle"/>
            </a:ln>
            <a:effectLst/>
          </p:spPr>
        </p:cxnSp>
        <p:sp>
          <p:nvSpPr>
            <p:cNvPr id="47" name="Right Brace 46"/>
            <p:cNvSpPr/>
            <p:nvPr/>
          </p:nvSpPr>
          <p:spPr>
            <a:xfrm>
              <a:off x="3005723" y="2067858"/>
              <a:ext cx="139533" cy="590965"/>
            </a:xfrm>
            <a:prstGeom prst="rightBrace">
              <a:avLst/>
            </a:prstGeom>
            <a:noFill/>
            <a:ln w="9525" cap="flat" cmpd="sng" algn="ctr">
              <a:solidFill>
                <a:srgbClr val="B71234"/>
              </a:solidFill>
              <a:prstDash val="solid"/>
            </a:ln>
            <a:effectLst/>
          </p:spPr>
          <p:txBody>
            <a:bodyPr rtlCol="0" anchor="ctr"/>
            <a:lstStyle/>
            <a:p>
              <a:pPr algn="ctr" eaLnBrk="1" fontAlgn="auto" hangingPunct="1">
                <a:spcBef>
                  <a:spcPts val="0"/>
                </a:spcBef>
                <a:spcAft>
                  <a:spcPts val="0"/>
                </a:spcAft>
                <a:defRPr/>
              </a:pPr>
              <a:endParaRPr lang="en-US" sz="1200">
                <a:latin typeface="Intel Clear"/>
                <a:ea typeface="+mn-ea"/>
              </a:endParaRPr>
            </a:p>
          </p:txBody>
        </p:sp>
        <p:cxnSp>
          <p:nvCxnSpPr>
            <p:cNvPr id="48" name="Straight Arrow Connector 47"/>
            <p:cNvCxnSpPr/>
            <p:nvPr/>
          </p:nvCxnSpPr>
          <p:spPr bwMode="auto">
            <a:xfrm flipH="1">
              <a:off x="5652960" y="4478315"/>
              <a:ext cx="2637" cy="1376681"/>
            </a:xfrm>
            <a:prstGeom prst="straightConnector1">
              <a:avLst/>
            </a:prstGeom>
            <a:solidFill>
              <a:srgbClr val="727478"/>
            </a:solidFill>
            <a:ln w="9525" cap="flat" cmpd="sng" algn="ctr">
              <a:solidFill>
                <a:srgbClr val="53565A"/>
              </a:solidFill>
              <a:prstDash val="sysDot"/>
              <a:round/>
              <a:headEnd type="none" w="med" len="med"/>
              <a:tailEnd type="arrow"/>
            </a:ln>
            <a:effectLst/>
          </p:spPr>
        </p:cxnSp>
        <p:sp>
          <p:nvSpPr>
            <p:cNvPr id="49" name="TextBox 48"/>
            <p:cNvSpPr txBox="1"/>
            <p:nvPr/>
          </p:nvSpPr>
          <p:spPr>
            <a:xfrm>
              <a:off x="4874003" y="5931076"/>
              <a:ext cx="1819925" cy="672062"/>
            </a:xfrm>
            <a:prstGeom prst="rect">
              <a:avLst/>
            </a:prstGeom>
            <a:noFill/>
          </p:spPr>
          <p:txBody>
            <a:bodyPr wrap="square" rtlCol="0">
              <a:spAutoFit/>
            </a:bodyPr>
            <a:lstStyle/>
            <a:p>
              <a:pPr algn="ctr"/>
              <a:r>
                <a:rPr lang="en-US" sz="1200" dirty="0">
                  <a:latin typeface="Intel Clear"/>
                  <a:ea typeface="+mn-ea"/>
                </a:rPr>
                <a:t>Sprint / Release Readiness Checkpoint</a:t>
              </a:r>
            </a:p>
          </p:txBody>
        </p:sp>
      </p:grpSp>
      <p:cxnSp>
        <p:nvCxnSpPr>
          <p:cNvPr id="121" name="Straight Arrow Connector 120"/>
          <p:cNvCxnSpPr/>
          <p:nvPr/>
        </p:nvCxnSpPr>
        <p:spPr bwMode="auto">
          <a:xfrm flipH="1">
            <a:off x="8586367" y="3642890"/>
            <a:ext cx="4335" cy="1153358"/>
          </a:xfrm>
          <a:prstGeom prst="straightConnector1">
            <a:avLst/>
          </a:prstGeom>
          <a:solidFill>
            <a:srgbClr val="727478"/>
          </a:solidFill>
          <a:ln w="9525" cap="flat" cmpd="sng" algn="ctr">
            <a:solidFill>
              <a:srgbClr val="53565A"/>
            </a:solidFill>
            <a:prstDash val="sysDot"/>
            <a:round/>
            <a:headEnd type="none" w="med" len="med"/>
            <a:tailEnd type="arrow"/>
          </a:ln>
          <a:effectLst/>
        </p:spPr>
      </p:cxnSp>
      <p:sp>
        <p:nvSpPr>
          <p:cNvPr id="122" name="TextBox 121"/>
          <p:cNvSpPr txBox="1"/>
          <p:nvPr/>
        </p:nvSpPr>
        <p:spPr>
          <a:xfrm>
            <a:off x="7840810" y="4831241"/>
            <a:ext cx="1205931" cy="461665"/>
          </a:xfrm>
          <a:prstGeom prst="rect">
            <a:avLst/>
          </a:prstGeom>
          <a:noFill/>
        </p:spPr>
        <p:txBody>
          <a:bodyPr wrap="square" rtlCol="0">
            <a:spAutoFit/>
          </a:bodyPr>
          <a:lstStyle/>
          <a:p>
            <a:pPr algn="ctr" eaLnBrk="0" fontAlgn="base" hangingPunct="0">
              <a:spcBef>
                <a:spcPct val="0"/>
              </a:spcBef>
              <a:spcAft>
                <a:spcPct val="0"/>
              </a:spcAft>
            </a:pPr>
            <a:r>
              <a:rPr lang="en-US" sz="1200" dirty="0">
                <a:ea typeface="MS PGothic" pitchFamily="34" charset="-128"/>
              </a:rPr>
              <a:t>Post Release</a:t>
            </a:r>
          </a:p>
          <a:p>
            <a:pPr algn="ctr" eaLnBrk="0" fontAlgn="base" hangingPunct="0">
              <a:spcBef>
                <a:spcPct val="0"/>
              </a:spcBef>
              <a:spcAft>
                <a:spcPct val="0"/>
              </a:spcAft>
            </a:pPr>
            <a:r>
              <a:rPr lang="en-US" sz="1200" dirty="0">
                <a:ea typeface="MS PGothic" pitchFamily="34" charset="-128"/>
              </a:rPr>
              <a:t>Sustainment</a:t>
            </a:r>
          </a:p>
        </p:txBody>
      </p:sp>
      <p:sp>
        <p:nvSpPr>
          <p:cNvPr id="123"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spTree>
    <p:extLst>
      <p:ext uri="{BB962C8B-B14F-4D97-AF65-F5344CB8AC3E}">
        <p14:creationId xmlns:p14="http://schemas.microsoft.com/office/powerpoint/2010/main" val="25004129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dirty="0"/>
              <a:t>Big Question</a:t>
            </a:r>
          </a:p>
        </p:txBody>
      </p:sp>
      <p:sp>
        <p:nvSpPr>
          <p:cNvPr id="8" name="Content Placeholder 7"/>
          <p:cNvSpPr>
            <a:spLocks noGrp="1"/>
          </p:cNvSpPr>
          <p:nvPr>
            <p:ph idx="1"/>
          </p:nvPr>
        </p:nvSpPr>
        <p:spPr>
          <a:xfrm>
            <a:off x="457200" y="1390261"/>
            <a:ext cx="8221980" cy="4788291"/>
          </a:xfrm>
        </p:spPr>
        <p:txBody>
          <a:bodyPr/>
          <a:lstStyle/>
          <a:p>
            <a:r>
              <a:rPr lang="en-US" dirty="0"/>
              <a:t>The </a:t>
            </a:r>
            <a:r>
              <a:rPr lang="en-US" u="sng" dirty="0"/>
              <a:t>waterfall</a:t>
            </a:r>
            <a:r>
              <a:rPr lang="en-US" dirty="0"/>
              <a:t> methodology clearly defines when each SDL activity is performed</a:t>
            </a:r>
          </a:p>
          <a:p>
            <a:endParaRPr lang="en-US" dirty="0"/>
          </a:p>
          <a:p>
            <a:r>
              <a:rPr lang="en-US" dirty="0"/>
              <a:t>Q: When/where do you do all of the SDL activities in </a:t>
            </a:r>
            <a:r>
              <a:rPr lang="en-US" u="sng" dirty="0"/>
              <a:t>agile</a:t>
            </a:r>
            <a:r>
              <a:rPr lang="en-US" dirty="0"/>
              <a:t>?</a:t>
            </a:r>
          </a:p>
          <a:p>
            <a:pPr lvl="1"/>
            <a:r>
              <a:rPr lang="en-US" dirty="0"/>
              <a:t>A: Typically as user stories in 2 week sprints</a:t>
            </a:r>
          </a:p>
          <a:p>
            <a:pPr lvl="1"/>
            <a:endParaRPr lang="en-US" dirty="0"/>
          </a:p>
          <a:p>
            <a:r>
              <a:rPr lang="en-US" dirty="0"/>
              <a:t>Q: What about </a:t>
            </a:r>
            <a:r>
              <a:rPr lang="en-US" u="sng" dirty="0"/>
              <a:t>continuous delivery</a:t>
            </a:r>
            <a:r>
              <a:rPr lang="en-US" dirty="0"/>
              <a:t> to the cloud?</a:t>
            </a:r>
          </a:p>
          <a:p>
            <a:pPr lvl="1"/>
            <a:r>
              <a:rPr lang="en-US" dirty="0"/>
              <a:t>A: Perform as many SDL activities continuously and automatically as possible.</a:t>
            </a:r>
          </a:p>
          <a:p>
            <a:pPr lvl="1"/>
            <a:r>
              <a:rPr lang="en-US" dirty="0"/>
              <a:t>For the others, set time-based triggers such as “</a:t>
            </a:r>
            <a:r>
              <a:rPr lang="en-US" i="1" dirty="0"/>
              <a:t>If no &lt;SDL Activity&gt; in past 6 months, then…</a:t>
            </a:r>
            <a:r>
              <a:rPr lang="en-US" dirty="0"/>
              <a:t>”</a:t>
            </a:r>
          </a:p>
        </p:txBody>
      </p:sp>
      <p:sp>
        <p:nvSpPr>
          <p:cNvPr id="6" name="Slide Number Placeholder 5"/>
          <p:cNvSpPr>
            <a:spLocks noGrp="1"/>
          </p:cNvSpPr>
          <p:nvPr>
            <p:ph type="sldNum" sz="quarter" idx="4"/>
          </p:nvPr>
        </p:nvSpPr>
        <p:spPr/>
        <p:txBody>
          <a:bodyPr/>
          <a:lstStyle/>
          <a:p>
            <a:pPr>
              <a:defRPr/>
            </a:pPr>
            <a:fld id="{C1EE5B8C-C78B-4707-B1BA-AFFD3FCF64F3}" type="slidenum">
              <a:rPr lang="en-US" smtClean="0"/>
              <a:pPr>
                <a:defRPr/>
              </a:pPr>
              <a:t>6</a:t>
            </a:fld>
            <a:endParaRPr lang="en-US"/>
          </a:p>
        </p:txBody>
      </p:sp>
      <p:sp>
        <p:nvSpPr>
          <p:cNvPr id="11" name="Footer Placeholder 4"/>
          <p:cNvSpPr txBox="1">
            <a:spLocks/>
          </p:cNvSpPr>
          <p:nvPr/>
        </p:nvSpPr>
        <p:spPr>
          <a:xfrm>
            <a:off x="5872163" y="6205538"/>
            <a:ext cx="3271837" cy="228600"/>
          </a:xfrm>
          <a:prstGeom prst="rect">
            <a:avLst/>
          </a:prstGeom>
        </p:spPr>
        <p:txBody>
          <a:bodyPr lIns="91436" tIns="45718" rIns="91436" bIns="45718"/>
          <a:lstStyle>
            <a:defPPr>
              <a:defRPr lang="en-US"/>
            </a:defPPr>
            <a:lvl1pPr algn="l" rtl="0" eaLnBrk="1" fontAlgn="base" hangingPunct="1">
              <a:spcBef>
                <a:spcPct val="0"/>
              </a:spcBef>
              <a:spcAft>
                <a:spcPct val="0"/>
              </a:spcAft>
              <a:defRPr sz="1000" kern="1200">
                <a:solidFill>
                  <a:schemeClr val="bg2"/>
                </a:solidFill>
                <a:latin typeface="Verdana" panose="020B0604030504040204" pitchFamily="34"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Verdana" panose="020B0604030504040204" pitchFamily="34" charset="0"/>
                <a:ea typeface="ＭＳ Ｐゴシック" panose="020B0600070205080204" pitchFamily="34" charset="-128"/>
                <a:cs typeface="+mn-cs"/>
              </a:defRPr>
            </a:lvl9pPr>
          </a:lstStyle>
          <a:p>
            <a:pPr>
              <a:defRPr/>
            </a:pPr>
            <a:r>
              <a:rPr lang="en-US">
                <a:solidFill>
                  <a:schemeClr val="bg1"/>
                </a:solidFill>
              </a:rPr>
              <a:t>Intel Public</a:t>
            </a:r>
            <a:endParaRPr lang="en-US" dirty="0">
              <a:solidFill>
                <a:schemeClr val="bg1"/>
              </a:solidFill>
            </a:endParaRPr>
          </a:p>
        </p:txBody>
      </p:sp>
      <p:pic>
        <p:nvPicPr>
          <p:cNvPr id="7170" name="Picture 2" descr="http://appgiveaway.com/blog/wp-content/uploads/2011/08/The-big-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730" y="201503"/>
            <a:ext cx="1280989" cy="118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198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 calcmode="lin" valueType="num">
                                      <p:cBhvr additive="base">
                                        <p:cTn id="2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 calcmode="lin" valueType="num">
                                      <p:cBhvr additive="base">
                                        <p:cTn id="3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Agile SDL Sprint</a:t>
            </a:r>
          </a:p>
        </p:txBody>
      </p:sp>
      <p:sp>
        <p:nvSpPr>
          <p:cNvPr id="5" name="Slide Number Placeholder 4"/>
          <p:cNvSpPr>
            <a:spLocks noGrp="1"/>
          </p:cNvSpPr>
          <p:nvPr>
            <p:ph type="sldNum" sz="quarter" idx="4"/>
          </p:nvPr>
        </p:nvSpPr>
        <p:spPr/>
        <p:txBody>
          <a:bodyPr/>
          <a:lstStyle/>
          <a:p>
            <a:fld id="{EEB8B06D-99A5-468B-806E-293788FE9637}" type="slidenum">
              <a:rPr lang="en-US" smtClean="0"/>
              <a:pPr/>
              <a:t>7</a:t>
            </a:fld>
            <a:endParaRPr lang="en-US"/>
          </a:p>
        </p:txBody>
      </p:sp>
      <p:grpSp>
        <p:nvGrpSpPr>
          <p:cNvPr id="24" name="Group 23"/>
          <p:cNvGrpSpPr/>
          <p:nvPr/>
        </p:nvGrpSpPr>
        <p:grpSpPr>
          <a:xfrm>
            <a:off x="404764" y="1129004"/>
            <a:ext cx="8104754" cy="4615534"/>
            <a:chOff x="811161" y="1388177"/>
            <a:chExt cx="7209356" cy="4576772"/>
          </a:xfrm>
        </p:grpSpPr>
        <p:pic>
          <p:nvPicPr>
            <p:cNvPr id="25" name="Picture 24" descr="the sprint gears more gea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336" y="1388177"/>
              <a:ext cx="6090582" cy="4070469"/>
            </a:xfrm>
            <a:prstGeom prst="rect">
              <a:avLst/>
            </a:prstGeom>
          </p:spPr>
        </p:pic>
        <p:sp>
          <p:nvSpPr>
            <p:cNvPr id="26" name="TextBox 25"/>
            <p:cNvSpPr txBox="1"/>
            <p:nvPr/>
          </p:nvSpPr>
          <p:spPr>
            <a:xfrm>
              <a:off x="3061724" y="5446123"/>
              <a:ext cx="3048000" cy="518826"/>
            </a:xfrm>
            <a:prstGeom prst="rect">
              <a:avLst/>
            </a:prstGeom>
            <a:noFill/>
          </p:spPr>
          <p:txBody>
            <a:bodyPr wrap="square" rtlCol="0">
              <a:spAutoFit/>
            </a:bodyPr>
            <a:lstStyle/>
            <a:p>
              <a:pPr algn="ctr"/>
              <a:r>
                <a:rPr lang="en-US" sz="2800" b="1" dirty="0"/>
                <a:t>Sprint</a:t>
              </a:r>
              <a:endParaRPr lang="en-US" sz="1200" b="1" baseline="-25000" dirty="0"/>
            </a:p>
          </p:txBody>
        </p:sp>
        <p:sp>
          <p:nvSpPr>
            <p:cNvPr id="27" name="TextBox 26"/>
            <p:cNvSpPr txBox="1"/>
            <p:nvPr/>
          </p:nvSpPr>
          <p:spPr>
            <a:xfrm>
              <a:off x="2306746" y="1398673"/>
              <a:ext cx="1219200" cy="636544"/>
            </a:xfrm>
            <a:prstGeom prst="rect">
              <a:avLst/>
            </a:prstGeom>
            <a:noFill/>
          </p:spPr>
          <p:txBody>
            <a:bodyPr wrap="square" rtlCol="0">
              <a:spAutoFit/>
            </a:bodyPr>
            <a:lstStyle/>
            <a:p>
              <a:pPr algn="ctr"/>
              <a:r>
                <a:rPr lang="en-US" sz="1400" b="1" dirty="0"/>
                <a:t>Iterative</a:t>
              </a:r>
            </a:p>
            <a:p>
              <a:pPr algn="ctr"/>
              <a:r>
                <a:rPr lang="en-US" sz="1400" b="1" dirty="0"/>
                <a:t>Design</a:t>
              </a:r>
            </a:p>
          </p:txBody>
        </p:sp>
        <p:sp>
          <p:nvSpPr>
            <p:cNvPr id="28" name="TextBox 27"/>
            <p:cNvSpPr txBox="1"/>
            <p:nvPr/>
          </p:nvSpPr>
          <p:spPr>
            <a:xfrm>
              <a:off x="3276600" y="2499227"/>
              <a:ext cx="1219200" cy="486769"/>
            </a:xfrm>
            <a:prstGeom prst="rect">
              <a:avLst/>
            </a:prstGeom>
            <a:noFill/>
          </p:spPr>
          <p:txBody>
            <a:bodyPr wrap="square" rtlCol="0">
              <a:spAutoFit/>
            </a:bodyPr>
            <a:lstStyle/>
            <a:p>
              <a:pPr algn="ctr"/>
              <a:r>
                <a:rPr lang="en-US" b="1" dirty="0"/>
                <a:t>Build</a:t>
              </a:r>
              <a:endParaRPr lang="en-US" sz="1400" b="1" dirty="0"/>
            </a:p>
          </p:txBody>
        </p:sp>
        <p:sp>
          <p:nvSpPr>
            <p:cNvPr id="29" name="TextBox 28"/>
            <p:cNvSpPr txBox="1"/>
            <p:nvPr/>
          </p:nvSpPr>
          <p:spPr>
            <a:xfrm>
              <a:off x="4497512" y="1496960"/>
              <a:ext cx="1418065" cy="636544"/>
            </a:xfrm>
            <a:prstGeom prst="rect">
              <a:avLst/>
            </a:prstGeom>
            <a:noFill/>
          </p:spPr>
          <p:txBody>
            <a:bodyPr wrap="square" rtlCol="0">
              <a:spAutoFit/>
            </a:bodyPr>
            <a:lstStyle/>
            <a:p>
              <a:pPr algn="ctr"/>
              <a:r>
                <a:rPr lang="en-US" sz="1400" b="1" dirty="0"/>
                <a:t>Functional Testing</a:t>
              </a:r>
            </a:p>
          </p:txBody>
        </p:sp>
        <p:sp>
          <p:nvSpPr>
            <p:cNvPr id="30" name="TextBox 29"/>
            <p:cNvSpPr txBox="1"/>
            <p:nvPr/>
          </p:nvSpPr>
          <p:spPr>
            <a:xfrm>
              <a:off x="5867400" y="2411359"/>
              <a:ext cx="1219200" cy="636544"/>
            </a:xfrm>
            <a:prstGeom prst="rect">
              <a:avLst/>
            </a:prstGeom>
            <a:noFill/>
          </p:spPr>
          <p:txBody>
            <a:bodyPr wrap="square" rtlCol="0">
              <a:spAutoFit/>
            </a:bodyPr>
            <a:lstStyle/>
            <a:p>
              <a:pPr algn="ctr"/>
              <a:r>
                <a:rPr lang="en-US" sz="1400" b="1" dirty="0"/>
                <a:t>Dynamic Testing</a:t>
              </a:r>
            </a:p>
          </p:txBody>
        </p:sp>
        <p:sp>
          <p:nvSpPr>
            <p:cNvPr id="31" name="TextBox 30"/>
            <p:cNvSpPr txBox="1"/>
            <p:nvPr/>
          </p:nvSpPr>
          <p:spPr>
            <a:xfrm>
              <a:off x="4570976" y="4094891"/>
              <a:ext cx="1002007" cy="561657"/>
            </a:xfrm>
            <a:prstGeom prst="rect">
              <a:avLst/>
            </a:prstGeom>
            <a:noFill/>
          </p:spPr>
          <p:txBody>
            <a:bodyPr wrap="square" rtlCol="0">
              <a:spAutoFit/>
            </a:bodyPr>
            <a:lstStyle/>
            <a:p>
              <a:r>
                <a:rPr lang="en-US" sz="1200" b="1" i="1" dirty="0"/>
                <a:t>Static Analysis</a:t>
              </a:r>
            </a:p>
          </p:txBody>
        </p:sp>
        <p:cxnSp>
          <p:nvCxnSpPr>
            <p:cNvPr id="32" name="Straight Arrow Connector 31"/>
            <p:cNvCxnSpPr/>
            <p:nvPr/>
          </p:nvCxnSpPr>
          <p:spPr>
            <a:xfrm>
              <a:off x="811161" y="2359704"/>
              <a:ext cx="1038385"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107346" y="3389629"/>
              <a:ext cx="893654"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15578" y="4497304"/>
              <a:ext cx="1219200" cy="374438"/>
            </a:xfrm>
            <a:prstGeom prst="rect">
              <a:avLst/>
            </a:prstGeom>
            <a:noFill/>
          </p:spPr>
          <p:txBody>
            <a:bodyPr wrap="square" rtlCol="0">
              <a:spAutoFit/>
            </a:bodyPr>
            <a:lstStyle/>
            <a:p>
              <a:pPr algn="ctr"/>
              <a:r>
                <a:rPr lang="en-US" sz="1400" b="1" dirty="0"/>
                <a:t>Fuzzing</a:t>
              </a:r>
            </a:p>
          </p:txBody>
        </p:sp>
        <p:sp>
          <p:nvSpPr>
            <p:cNvPr id="35" name="TextBox 34"/>
            <p:cNvSpPr txBox="1"/>
            <p:nvPr/>
          </p:nvSpPr>
          <p:spPr>
            <a:xfrm>
              <a:off x="6194175" y="3657568"/>
              <a:ext cx="1826342" cy="636544"/>
            </a:xfrm>
            <a:prstGeom prst="rect">
              <a:avLst/>
            </a:prstGeom>
            <a:noFill/>
          </p:spPr>
          <p:txBody>
            <a:bodyPr wrap="square" rtlCol="0">
              <a:spAutoFit/>
            </a:bodyPr>
            <a:lstStyle/>
            <a:p>
              <a:pPr algn="ctr"/>
              <a:r>
                <a:rPr lang="en-US" sz="1400" b="1" dirty="0"/>
                <a:t>Web</a:t>
              </a:r>
            </a:p>
            <a:p>
              <a:pPr algn="ctr"/>
              <a:r>
                <a:rPr lang="en-US" sz="1400" b="1" dirty="0"/>
                <a:t>Vuln.</a:t>
              </a:r>
            </a:p>
          </p:txBody>
        </p:sp>
        <p:sp>
          <p:nvSpPr>
            <p:cNvPr id="36" name="Rectangle 35"/>
            <p:cNvSpPr/>
            <p:nvPr/>
          </p:nvSpPr>
          <p:spPr>
            <a:xfrm>
              <a:off x="3588916" y="4898371"/>
              <a:ext cx="1399323" cy="336994"/>
            </a:xfrm>
            <a:prstGeom prst="rect">
              <a:avLst/>
            </a:prstGeom>
          </p:spPr>
          <p:txBody>
            <a:bodyPr wrap="none">
              <a:spAutoFit/>
            </a:bodyPr>
            <a:lstStyle/>
            <a:p>
              <a:r>
                <a:rPr lang="en-US" sz="1200" b="1" i="1" dirty="0"/>
                <a:t>Code Review</a:t>
              </a:r>
            </a:p>
          </p:txBody>
        </p:sp>
        <p:sp>
          <p:nvSpPr>
            <p:cNvPr id="37" name="Rectangle 36"/>
            <p:cNvSpPr/>
            <p:nvPr/>
          </p:nvSpPr>
          <p:spPr>
            <a:xfrm>
              <a:off x="1958952" y="4622576"/>
              <a:ext cx="1538180" cy="336994"/>
            </a:xfrm>
            <a:prstGeom prst="rect">
              <a:avLst/>
            </a:prstGeom>
          </p:spPr>
          <p:txBody>
            <a:bodyPr wrap="none">
              <a:spAutoFit/>
            </a:bodyPr>
            <a:lstStyle/>
            <a:p>
              <a:r>
                <a:rPr lang="en-US" sz="1200" b="1" i="1" dirty="0"/>
                <a:t>Secure Coding</a:t>
              </a:r>
            </a:p>
          </p:txBody>
        </p:sp>
      </p:grpSp>
      <p:sp>
        <p:nvSpPr>
          <p:cNvPr id="40" name="Footer Placeholder 4"/>
          <p:cNvSpPr>
            <a:spLocks noGrp="1"/>
          </p:cNvSpPr>
          <p:nvPr>
            <p:ph type="ftr" sz="quarter" idx="10"/>
          </p:nvPr>
        </p:nvSpPr>
        <p:spPr>
          <a:xfrm>
            <a:off x="5872163" y="6205538"/>
            <a:ext cx="3271837" cy="228600"/>
          </a:xfrm>
        </p:spPr>
        <p:txBody>
          <a:bodyPr/>
          <a:lstStyle/>
          <a:p>
            <a:pPr>
              <a:defRPr/>
            </a:pPr>
            <a:r>
              <a:rPr lang="en-US" dirty="0">
                <a:solidFill>
                  <a:schemeClr val="bg1"/>
                </a:solidFill>
              </a:rPr>
              <a:t>Intel Public</a:t>
            </a:r>
          </a:p>
        </p:txBody>
      </p:sp>
    </p:spTree>
    <p:extLst>
      <p:ext uri="{BB962C8B-B14F-4D97-AF65-F5344CB8AC3E}">
        <p14:creationId xmlns:p14="http://schemas.microsoft.com/office/powerpoint/2010/main" val="341550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Train Headlights vs. Final Destination</a:t>
            </a:r>
          </a:p>
        </p:txBody>
      </p:sp>
      <p:sp>
        <p:nvSpPr>
          <p:cNvPr id="5" name="Slide Number Placeholder 4"/>
          <p:cNvSpPr>
            <a:spLocks noGrp="1"/>
          </p:cNvSpPr>
          <p:nvPr>
            <p:ph type="sldNum" sz="quarter" idx="4"/>
          </p:nvPr>
        </p:nvSpPr>
        <p:spPr/>
        <p:txBody>
          <a:bodyPr/>
          <a:lstStyle/>
          <a:p>
            <a:fld id="{EEB8B06D-99A5-468B-806E-293788FE9637}" type="slidenum">
              <a:rPr lang="en-US" smtClean="0"/>
              <a:pPr/>
              <a:t>8</a:t>
            </a:fld>
            <a:endParaRPr lang="en-US"/>
          </a:p>
        </p:txBody>
      </p:sp>
      <p:pic>
        <p:nvPicPr>
          <p:cNvPr id="8" name="Picture 12" descr="http://us.123rf.com/400wm/400/400/higyou/higyou0904/higyou090400006/4657691-wooden-crates-conveyor-belt-symbolizing-goods-manufacture-isola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96515" flipH="1">
            <a:off x="780058" y="2676456"/>
            <a:ext cx="2083900" cy="12086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15170" y="3595984"/>
            <a:ext cx="1475977" cy="338554"/>
          </a:xfrm>
          <a:prstGeom prst="rect">
            <a:avLst/>
          </a:prstGeom>
          <a:noFill/>
        </p:spPr>
        <p:txBody>
          <a:bodyPr wrap="square" rtlCol="0">
            <a:spAutoFit/>
          </a:bodyPr>
          <a:lstStyle/>
          <a:p>
            <a:pPr algn="ctr"/>
            <a:r>
              <a:rPr lang="en-US" sz="1600" dirty="0"/>
              <a:t>Architecture</a:t>
            </a:r>
            <a:endParaRPr lang="en-US" dirty="0"/>
          </a:p>
        </p:txBody>
      </p:sp>
      <p:sp>
        <p:nvSpPr>
          <p:cNvPr id="10" name="TextBox 9"/>
          <p:cNvSpPr txBox="1"/>
          <p:nvPr/>
        </p:nvSpPr>
        <p:spPr>
          <a:xfrm>
            <a:off x="231214" y="2456409"/>
            <a:ext cx="1702734" cy="338554"/>
          </a:xfrm>
          <a:prstGeom prst="rect">
            <a:avLst/>
          </a:prstGeom>
          <a:noFill/>
        </p:spPr>
        <p:txBody>
          <a:bodyPr wrap="square" rtlCol="0">
            <a:spAutoFit/>
          </a:bodyPr>
          <a:lstStyle/>
          <a:p>
            <a:r>
              <a:rPr lang="en-US" sz="1600" dirty="0"/>
              <a:t>Requirements</a:t>
            </a:r>
            <a:endParaRPr lang="en-US" dirty="0"/>
          </a:p>
        </p:txBody>
      </p:sp>
      <p:sp>
        <p:nvSpPr>
          <p:cNvPr id="11" name="TextBox 10"/>
          <p:cNvSpPr txBox="1"/>
          <p:nvPr/>
        </p:nvSpPr>
        <p:spPr>
          <a:xfrm>
            <a:off x="4267970" y="4205869"/>
            <a:ext cx="1475977" cy="338554"/>
          </a:xfrm>
          <a:prstGeom prst="rect">
            <a:avLst/>
          </a:prstGeom>
          <a:noFill/>
        </p:spPr>
        <p:txBody>
          <a:bodyPr wrap="square" rtlCol="0">
            <a:spAutoFit/>
          </a:bodyPr>
          <a:lstStyle/>
          <a:p>
            <a:pPr algn="ctr"/>
            <a:r>
              <a:rPr lang="en-US" sz="1600" dirty="0"/>
              <a:t>Sprints</a:t>
            </a:r>
          </a:p>
        </p:txBody>
      </p:sp>
      <p:sp>
        <p:nvSpPr>
          <p:cNvPr id="12" name="TextBox 11"/>
          <p:cNvSpPr txBox="1"/>
          <p:nvPr/>
        </p:nvSpPr>
        <p:spPr>
          <a:xfrm>
            <a:off x="2819400" y="3831331"/>
            <a:ext cx="897971" cy="307777"/>
          </a:xfrm>
          <a:prstGeom prst="rect">
            <a:avLst/>
          </a:prstGeom>
          <a:noFill/>
        </p:spPr>
        <p:txBody>
          <a:bodyPr wrap="square" rtlCol="0">
            <a:spAutoFit/>
          </a:bodyPr>
          <a:lstStyle/>
          <a:p>
            <a:pPr algn="r"/>
            <a:r>
              <a:rPr lang="en-US" sz="1400" dirty="0"/>
              <a:t>Backlog</a:t>
            </a:r>
          </a:p>
        </p:txBody>
      </p:sp>
      <p:sp>
        <p:nvSpPr>
          <p:cNvPr id="13" name="TextBox 12"/>
          <p:cNvSpPr txBox="1"/>
          <p:nvPr/>
        </p:nvSpPr>
        <p:spPr>
          <a:xfrm>
            <a:off x="6321706" y="3814759"/>
            <a:ext cx="598640" cy="338554"/>
          </a:xfrm>
          <a:prstGeom prst="rect">
            <a:avLst/>
          </a:prstGeom>
          <a:noFill/>
        </p:spPr>
        <p:txBody>
          <a:bodyPr wrap="square" rtlCol="0">
            <a:spAutoFit/>
          </a:bodyPr>
          <a:lstStyle/>
          <a:p>
            <a:pPr algn="ctr"/>
            <a:r>
              <a:rPr lang="en-US" sz="1600" dirty="0"/>
              <a:t>PSI</a:t>
            </a:r>
          </a:p>
        </p:txBody>
      </p:sp>
      <p:cxnSp>
        <p:nvCxnSpPr>
          <p:cNvPr id="14" name="Straight Arrow Connector 13"/>
          <p:cNvCxnSpPr/>
          <p:nvPr/>
        </p:nvCxnSpPr>
        <p:spPr>
          <a:xfrm>
            <a:off x="6885523" y="3278059"/>
            <a:ext cx="42967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925686" y="3042312"/>
            <a:ext cx="884314" cy="756844"/>
            <a:chOff x="2802211" y="2793301"/>
            <a:chExt cx="1004395" cy="1004395"/>
          </a:xfrm>
        </p:grpSpPr>
        <p:pic>
          <p:nvPicPr>
            <p:cNvPr id="16" name="Picture 18" descr="http://www.hallowell-list.com/images/workbenches/components/shelving_me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211" y="2793301"/>
              <a:ext cx="1004395" cy="10043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http://www.officialpsds.com/images/thumbs/Wooden-Crate-psd4279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8075" y="2895600"/>
              <a:ext cx="234496" cy="2315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http://www.officialpsds.com/images/thumbs/Wooden-Crate-psd4279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971" y="3121235"/>
              <a:ext cx="234496" cy="2315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ttp://www.officialpsds.com/images/thumbs/Wooden-Crate-psd4279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971" y="3349835"/>
              <a:ext cx="234496" cy="231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http://www.officialpsds.com/images/thumbs/Wooden-Crate-psd4279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971" y="3505200"/>
              <a:ext cx="234496" cy="231565"/>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2" descr="http://cdnroot.filtersfast.com/ProdImages/merv8b-3pack_300-pla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0339" y="2830519"/>
            <a:ext cx="1107861" cy="110786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287022" y="3882569"/>
            <a:ext cx="1475977" cy="738664"/>
          </a:xfrm>
          <a:prstGeom prst="rect">
            <a:avLst/>
          </a:prstGeom>
          <a:noFill/>
        </p:spPr>
        <p:txBody>
          <a:bodyPr wrap="square" rtlCol="0">
            <a:spAutoFit/>
          </a:bodyPr>
          <a:lstStyle/>
          <a:p>
            <a:pPr algn="ctr"/>
            <a:r>
              <a:rPr lang="en-US" sz="1400" dirty="0"/>
              <a:t>Attack &amp; Penetration Testing</a:t>
            </a:r>
          </a:p>
        </p:txBody>
      </p:sp>
      <p:grpSp>
        <p:nvGrpSpPr>
          <p:cNvPr id="23" name="Group 22"/>
          <p:cNvGrpSpPr/>
          <p:nvPr/>
        </p:nvGrpSpPr>
        <p:grpSpPr>
          <a:xfrm>
            <a:off x="341240" y="2832352"/>
            <a:ext cx="268359" cy="293307"/>
            <a:chOff x="457200" y="2514600"/>
            <a:chExt cx="488023" cy="389243"/>
          </a:xfrm>
        </p:grpSpPr>
        <p:cxnSp>
          <p:nvCxnSpPr>
            <p:cNvPr id="24" name="Straight Arrow Connector 23"/>
            <p:cNvCxnSpPr/>
            <p:nvPr/>
          </p:nvCxnSpPr>
          <p:spPr>
            <a:xfrm>
              <a:off x="457200" y="2895600"/>
              <a:ext cx="48802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 y="2514600"/>
              <a:ext cx="0" cy="3892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976745" y="1534394"/>
            <a:ext cx="1368266" cy="461665"/>
          </a:xfrm>
          <a:prstGeom prst="rect">
            <a:avLst/>
          </a:prstGeom>
          <a:noFill/>
        </p:spPr>
        <p:txBody>
          <a:bodyPr wrap="square" rtlCol="0">
            <a:spAutoFit/>
          </a:bodyPr>
          <a:lstStyle/>
          <a:p>
            <a:pPr algn="ctr"/>
            <a:r>
              <a:rPr lang="en-US" sz="2400" b="1" dirty="0"/>
              <a:t>Design</a:t>
            </a:r>
          </a:p>
        </p:txBody>
      </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4720" y="2963999"/>
            <a:ext cx="724856" cy="67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Connector 27"/>
          <p:cNvCxnSpPr/>
          <p:nvPr/>
        </p:nvCxnSpPr>
        <p:spPr>
          <a:xfrm>
            <a:off x="2805545" y="1949688"/>
            <a:ext cx="13855" cy="347090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086601" y="1949688"/>
            <a:ext cx="62344" cy="347090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89162" y="1534394"/>
            <a:ext cx="1073438" cy="461665"/>
          </a:xfrm>
          <a:prstGeom prst="rect">
            <a:avLst/>
          </a:prstGeom>
          <a:noFill/>
        </p:spPr>
        <p:txBody>
          <a:bodyPr wrap="square" rtlCol="0">
            <a:spAutoFit/>
          </a:bodyPr>
          <a:lstStyle/>
          <a:p>
            <a:pPr algn="ctr"/>
            <a:r>
              <a:rPr lang="en-US" sz="2400" b="1" dirty="0">
                <a:sym typeface="Wingdings" panose="05000000000000000000" pitchFamily="2" charset="2"/>
              </a:rPr>
              <a:t>Build</a:t>
            </a:r>
            <a:endParaRPr lang="en-US" sz="2400" b="1" dirty="0"/>
          </a:p>
        </p:txBody>
      </p:sp>
      <p:sp>
        <p:nvSpPr>
          <p:cNvPr id="31" name="TextBox 30"/>
          <p:cNvSpPr txBox="1"/>
          <p:nvPr/>
        </p:nvSpPr>
        <p:spPr>
          <a:xfrm>
            <a:off x="7421202" y="1534394"/>
            <a:ext cx="1341797" cy="461665"/>
          </a:xfrm>
          <a:prstGeom prst="rect">
            <a:avLst/>
          </a:prstGeom>
          <a:noFill/>
        </p:spPr>
        <p:txBody>
          <a:bodyPr wrap="square" rtlCol="0">
            <a:spAutoFit/>
          </a:bodyPr>
          <a:lstStyle/>
          <a:p>
            <a:pPr algn="ctr"/>
            <a:r>
              <a:rPr lang="en-US" sz="2400" b="1" dirty="0">
                <a:sym typeface="Wingdings" panose="05000000000000000000" pitchFamily="2" charset="2"/>
              </a:rPr>
              <a:t>Verify</a:t>
            </a:r>
            <a:endParaRPr lang="en-US" sz="2400" b="1" dirty="0"/>
          </a:p>
        </p:txBody>
      </p:sp>
      <p:cxnSp>
        <p:nvCxnSpPr>
          <p:cNvPr id="32" name="Straight Arrow Connector 31"/>
          <p:cNvCxnSpPr/>
          <p:nvPr/>
        </p:nvCxnSpPr>
        <p:spPr>
          <a:xfrm>
            <a:off x="8561923" y="3278059"/>
            <a:ext cx="42967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493340" y="3441294"/>
            <a:ext cx="621712" cy="307777"/>
          </a:xfrm>
          <a:prstGeom prst="rect">
            <a:avLst/>
          </a:prstGeom>
          <a:noFill/>
        </p:spPr>
        <p:txBody>
          <a:bodyPr wrap="square" rtlCol="0">
            <a:spAutoFit/>
          </a:bodyPr>
          <a:lstStyle/>
          <a:p>
            <a:pPr algn="ctr"/>
            <a:r>
              <a:rPr lang="en-US" sz="1400" dirty="0"/>
              <a:t>RTW</a:t>
            </a:r>
          </a:p>
        </p:txBody>
      </p:sp>
      <p:pic>
        <p:nvPicPr>
          <p:cNvPr id="34" name="Picture 2" descr="http://www.tiwahetech.com/wp-content/uploads/2011/10/spock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214808" y="2322691"/>
            <a:ext cx="1402136" cy="211161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cxnSp>
        <p:nvCxnSpPr>
          <p:cNvPr id="35" name="Straight Arrow Connector 34"/>
          <p:cNvCxnSpPr/>
          <p:nvPr/>
        </p:nvCxnSpPr>
        <p:spPr>
          <a:xfrm>
            <a:off x="3668694" y="3278059"/>
            <a:ext cx="42967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802294" y="3278059"/>
            <a:ext cx="42967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7" name="Table 36"/>
          <p:cNvGraphicFramePr>
            <a:graphicFrameLocks noGrp="1"/>
          </p:cNvGraphicFramePr>
          <p:nvPr>
            <p:extLst>
              <p:ext uri="{D42A27DB-BD31-4B8C-83A1-F6EECF244321}">
                <p14:modId xmlns:p14="http://schemas.microsoft.com/office/powerpoint/2010/main" val="587111757"/>
              </p:ext>
            </p:extLst>
          </p:nvPr>
        </p:nvGraphicFramePr>
        <p:xfrm>
          <a:off x="3798847" y="5152746"/>
          <a:ext cx="2529170" cy="651452"/>
        </p:xfrm>
        <a:graphic>
          <a:graphicData uri="http://schemas.openxmlformats.org/drawingml/2006/table">
            <a:tbl>
              <a:tblPr firstRow="1" bandRow="1">
                <a:tableStyleId>{5C22544A-7EE6-4342-B048-85BDC9FD1C3A}</a:tableStyleId>
              </a:tblPr>
              <a:tblGrid>
                <a:gridCol w="939406">
                  <a:extLst>
                    <a:ext uri="{9D8B030D-6E8A-4147-A177-3AD203B41FA5}">
                      <a16:colId xmlns:a16="http://schemas.microsoft.com/office/drawing/2014/main" val="20000"/>
                    </a:ext>
                  </a:extLst>
                </a:gridCol>
                <a:gridCol w="722620">
                  <a:extLst>
                    <a:ext uri="{9D8B030D-6E8A-4147-A177-3AD203B41FA5}">
                      <a16:colId xmlns:a16="http://schemas.microsoft.com/office/drawing/2014/main" val="20001"/>
                    </a:ext>
                  </a:extLst>
                </a:gridCol>
                <a:gridCol w="867144">
                  <a:extLst>
                    <a:ext uri="{9D8B030D-6E8A-4147-A177-3AD203B41FA5}">
                      <a16:colId xmlns:a16="http://schemas.microsoft.com/office/drawing/2014/main" val="20002"/>
                    </a:ext>
                  </a:extLst>
                </a:gridCol>
              </a:tblGrid>
              <a:tr h="651452">
                <a:tc>
                  <a:txBody>
                    <a:bodyPr/>
                    <a:lstStyle/>
                    <a:p>
                      <a:pPr algn="ctr"/>
                      <a:r>
                        <a:rPr lang="en-US" sz="1400" dirty="0"/>
                        <a:t>Sprint 1</a:t>
                      </a:r>
                    </a:p>
                  </a:txBody>
                  <a:tcPr anchor="ctr"/>
                </a:tc>
                <a:tc>
                  <a:txBody>
                    <a:bodyPr/>
                    <a:lstStyle/>
                    <a:p>
                      <a:pPr algn="ctr"/>
                      <a:r>
                        <a:rPr lang="en-US" sz="1400" dirty="0"/>
                        <a:t>…</a:t>
                      </a:r>
                    </a:p>
                  </a:txBody>
                  <a:tcPr anchor="ctr"/>
                </a:tc>
                <a:tc>
                  <a:txBody>
                    <a:bodyPr/>
                    <a:lstStyle/>
                    <a:p>
                      <a:pPr algn="ctr"/>
                      <a:r>
                        <a:rPr lang="en-US" sz="1400" dirty="0"/>
                        <a:t>Sprint n</a:t>
                      </a:r>
                    </a:p>
                  </a:txBody>
                  <a:tcPr anchor="ctr"/>
                </a:tc>
                <a:extLst>
                  <a:ext uri="{0D108BD9-81ED-4DB2-BD59-A6C34878D82A}">
                    <a16:rowId xmlns:a16="http://schemas.microsoft.com/office/drawing/2014/main" val="10000"/>
                  </a:ext>
                </a:extLst>
              </a:tr>
            </a:tbl>
          </a:graphicData>
        </a:graphic>
      </p:graphicFrame>
      <p:sp>
        <p:nvSpPr>
          <p:cNvPr id="38" name="Freeform 37"/>
          <p:cNvSpPr/>
          <p:nvPr/>
        </p:nvSpPr>
        <p:spPr>
          <a:xfrm>
            <a:off x="3691822" y="4255682"/>
            <a:ext cx="2894957" cy="402908"/>
          </a:xfrm>
          <a:custGeom>
            <a:avLst/>
            <a:gdLst>
              <a:gd name="connsiteX0" fmla="*/ 3394129 w 3394129"/>
              <a:gd name="connsiteY0" fmla="*/ 0 h 771345"/>
              <a:gd name="connsiteX1" fmla="*/ 2874935 w 3394129"/>
              <a:gd name="connsiteY1" fmla="*/ 674177 h 771345"/>
              <a:gd name="connsiteX2" fmla="*/ 666427 w 3394129"/>
              <a:gd name="connsiteY2" fmla="*/ 705173 h 771345"/>
              <a:gd name="connsiteX3" fmla="*/ 0 w 3394129"/>
              <a:gd name="connsiteY3" fmla="*/ 85241 h 771345"/>
              <a:gd name="connsiteX4" fmla="*/ 0 w 3394129"/>
              <a:gd name="connsiteY4" fmla="*/ 85241 h 771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129" h="771345">
                <a:moveTo>
                  <a:pt x="3394129" y="0"/>
                </a:moveTo>
                <a:cubicBezTo>
                  <a:pt x="3361840" y="278324"/>
                  <a:pt x="3329552" y="556648"/>
                  <a:pt x="2874935" y="674177"/>
                </a:cubicBezTo>
                <a:cubicBezTo>
                  <a:pt x="2420318" y="791706"/>
                  <a:pt x="1145583" y="803329"/>
                  <a:pt x="666427" y="705173"/>
                </a:cubicBezTo>
                <a:cubicBezTo>
                  <a:pt x="187271" y="607017"/>
                  <a:pt x="0" y="85241"/>
                  <a:pt x="0" y="85241"/>
                </a:cubicBezTo>
                <a:lnTo>
                  <a:pt x="0" y="85241"/>
                </a:ln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331479" y="4294216"/>
            <a:ext cx="4263049" cy="516773"/>
          </a:xfrm>
          <a:custGeom>
            <a:avLst/>
            <a:gdLst>
              <a:gd name="connsiteX0" fmla="*/ 3394129 w 3394129"/>
              <a:gd name="connsiteY0" fmla="*/ 0 h 771345"/>
              <a:gd name="connsiteX1" fmla="*/ 2874935 w 3394129"/>
              <a:gd name="connsiteY1" fmla="*/ 674177 h 771345"/>
              <a:gd name="connsiteX2" fmla="*/ 666427 w 3394129"/>
              <a:gd name="connsiteY2" fmla="*/ 705173 h 771345"/>
              <a:gd name="connsiteX3" fmla="*/ 0 w 3394129"/>
              <a:gd name="connsiteY3" fmla="*/ 85241 h 771345"/>
              <a:gd name="connsiteX4" fmla="*/ 0 w 3394129"/>
              <a:gd name="connsiteY4" fmla="*/ 85241 h 771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129" h="771345">
                <a:moveTo>
                  <a:pt x="3394129" y="0"/>
                </a:moveTo>
                <a:cubicBezTo>
                  <a:pt x="3361840" y="278324"/>
                  <a:pt x="3329552" y="556648"/>
                  <a:pt x="2874935" y="674177"/>
                </a:cubicBezTo>
                <a:cubicBezTo>
                  <a:pt x="2420318" y="791706"/>
                  <a:pt x="1145583" y="803329"/>
                  <a:pt x="666427" y="705173"/>
                </a:cubicBezTo>
                <a:cubicBezTo>
                  <a:pt x="187271" y="607017"/>
                  <a:pt x="0" y="85241"/>
                  <a:pt x="0" y="85241"/>
                </a:cubicBezTo>
                <a:lnTo>
                  <a:pt x="0" y="85241"/>
                </a:ln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Table 39"/>
          <p:cNvGraphicFramePr>
            <a:graphicFrameLocks noGrp="1"/>
          </p:cNvGraphicFramePr>
          <p:nvPr>
            <p:extLst>
              <p:ext uri="{D42A27DB-BD31-4B8C-83A1-F6EECF244321}">
                <p14:modId xmlns:p14="http://schemas.microsoft.com/office/powerpoint/2010/main" val="659221742"/>
              </p:ext>
            </p:extLst>
          </p:nvPr>
        </p:nvGraphicFramePr>
        <p:xfrm>
          <a:off x="7500764" y="4900616"/>
          <a:ext cx="1400640" cy="943158"/>
        </p:xfrm>
        <a:graphic>
          <a:graphicData uri="http://schemas.openxmlformats.org/drawingml/2006/table">
            <a:tbl>
              <a:tblPr firstRow="1" bandRow="1">
                <a:tableStyleId>{5C22544A-7EE6-4342-B048-85BDC9FD1C3A}</a:tableStyleId>
              </a:tblPr>
              <a:tblGrid>
                <a:gridCol w="1400640">
                  <a:extLst>
                    <a:ext uri="{9D8B030D-6E8A-4147-A177-3AD203B41FA5}">
                      <a16:colId xmlns:a16="http://schemas.microsoft.com/office/drawing/2014/main" val="20000"/>
                    </a:ext>
                  </a:extLst>
                </a:gridCol>
              </a:tblGrid>
              <a:tr h="943158">
                <a:tc>
                  <a:txBody>
                    <a:bodyPr/>
                    <a:lstStyle/>
                    <a:p>
                      <a:pPr algn="ctr"/>
                      <a:r>
                        <a:rPr lang="en-US" sz="1400" dirty="0"/>
                        <a:t>Hardening,</a:t>
                      </a:r>
                    </a:p>
                    <a:p>
                      <a:pPr algn="ctr"/>
                      <a:r>
                        <a:rPr lang="en-US" sz="1400" dirty="0"/>
                        <a:t>Innovation,</a:t>
                      </a:r>
                    </a:p>
                    <a:p>
                      <a:pPr algn="ctr"/>
                      <a:r>
                        <a:rPr lang="en-US" sz="1400" dirty="0"/>
                        <a:t>Planning</a:t>
                      </a:r>
                    </a:p>
                  </a:txBody>
                  <a:tcPr anchor="ct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471354794"/>
              </p:ext>
            </p:extLst>
          </p:nvPr>
        </p:nvGraphicFramePr>
        <p:xfrm>
          <a:off x="517878" y="5152746"/>
          <a:ext cx="1945605" cy="651452"/>
        </p:xfrm>
        <a:graphic>
          <a:graphicData uri="http://schemas.openxmlformats.org/drawingml/2006/table">
            <a:tbl>
              <a:tblPr firstRow="1" bandRow="1">
                <a:tableStyleId>{5C22544A-7EE6-4342-B048-85BDC9FD1C3A}</a:tableStyleId>
              </a:tblPr>
              <a:tblGrid>
                <a:gridCol w="1945605">
                  <a:extLst>
                    <a:ext uri="{9D8B030D-6E8A-4147-A177-3AD203B41FA5}">
                      <a16:colId xmlns:a16="http://schemas.microsoft.com/office/drawing/2014/main" val="20000"/>
                    </a:ext>
                  </a:extLst>
                </a:gridCol>
              </a:tblGrid>
              <a:tr h="651452">
                <a:tc>
                  <a:txBody>
                    <a:bodyPr/>
                    <a:lstStyle/>
                    <a:p>
                      <a:pPr algn="ctr"/>
                      <a:r>
                        <a:rPr lang="en-US" sz="1400" dirty="0"/>
                        <a:t>Evolving Architecture</a:t>
                      </a:r>
                    </a:p>
                  </a:txBody>
                  <a:tcPr anchor="ctr"/>
                </a:tc>
                <a:extLst>
                  <a:ext uri="{0D108BD9-81ED-4DB2-BD59-A6C34878D82A}">
                    <a16:rowId xmlns:a16="http://schemas.microsoft.com/office/drawing/2014/main" val="10000"/>
                  </a:ext>
                </a:extLst>
              </a:tr>
            </a:tbl>
          </a:graphicData>
        </a:graphic>
      </p:graphicFrame>
      <p:sp>
        <p:nvSpPr>
          <p:cNvPr id="42" name="Footer Placeholder 4"/>
          <p:cNvSpPr>
            <a:spLocks noGrp="1"/>
          </p:cNvSpPr>
          <p:nvPr>
            <p:ph type="ftr" sz="quarter" idx="10"/>
          </p:nvPr>
        </p:nvSpPr>
        <p:spPr>
          <a:xfrm>
            <a:off x="5872163" y="6205538"/>
            <a:ext cx="3271837" cy="228600"/>
          </a:xfrm>
        </p:spPr>
        <p:txBody>
          <a:bodyPr/>
          <a:lstStyle/>
          <a:p>
            <a:pPr>
              <a:defRPr/>
            </a:pPr>
            <a:r>
              <a:rPr lang="en-US" dirty="0">
                <a:solidFill>
                  <a:schemeClr val="bg1"/>
                </a:solidFill>
              </a:rPr>
              <a:t>Intel Public</a:t>
            </a:r>
          </a:p>
        </p:txBody>
      </p:sp>
    </p:spTree>
    <p:extLst>
      <p:ext uri="{BB962C8B-B14F-4D97-AF65-F5344CB8AC3E}">
        <p14:creationId xmlns:p14="http://schemas.microsoft.com/office/powerpoint/2010/main" val="428653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r>
              <a:rPr lang="en-US" dirty="0"/>
              <a:t>ISecG Agile SDL Activities</a:t>
            </a:r>
          </a:p>
        </p:txBody>
      </p:sp>
      <p:sp>
        <p:nvSpPr>
          <p:cNvPr id="8" name="Content Placeholder 7"/>
          <p:cNvSpPr>
            <a:spLocks noGrp="1"/>
          </p:cNvSpPr>
          <p:nvPr>
            <p:ph sz="half" idx="1"/>
          </p:nvPr>
        </p:nvSpPr>
        <p:spPr/>
        <p:txBody>
          <a:bodyPr/>
          <a:lstStyle/>
          <a:p>
            <a:pPr marL="801688" indent="-801688">
              <a:buNone/>
            </a:pPr>
            <a:r>
              <a:rPr lang="en-US" sz="2000" dirty="0">
                <a:solidFill>
                  <a:srgbClr val="C00000"/>
                </a:solidFill>
              </a:rPr>
              <a:t>T01 - Security Requirements Plan / Definition of Done (Agile)</a:t>
            </a:r>
          </a:p>
          <a:p>
            <a:pPr marL="801688" indent="-801688">
              <a:buNone/>
            </a:pPr>
            <a:r>
              <a:rPr lang="en-US" sz="2000" dirty="0"/>
              <a:t>T02 - Security Architecture Reviews</a:t>
            </a:r>
          </a:p>
          <a:p>
            <a:pPr marL="0" indent="0">
              <a:buNone/>
            </a:pPr>
            <a:r>
              <a:rPr lang="en-US" sz="2000" dirty="0"/>
              <a:t>T03 - Security Design Reviews</a:t>
            </a:r>
          </a:p>
          <a:p>
            <a:pPr marL="0" indent="0">
              <a:buNone/>
            </a:pPr>
            <a:r>
              <a:rPr lang="en-US" sz="2000" dirty="0"/>
              <a:t>T04 - Threat Modeling</a:t>
            </a:r>
          </a:p>
          <a:p>
            <a:pPr marL="0" indent="0">
              <a:buNone/>
            </a:pPr>
            <a:r>
              <a:rPr lang="en-US" sz="2000" dirty="0"/>
              <a:t>T05 - Security Testing</a:t>
            </a:r>
          </a:p>
          <a:p>
            <a:pPr marL="0" indent="0">
              <a:buNone/>
            </a:pPr>
            <a:r>
              <a:rPr lang="en-US" sz="2000" dirty="0">
                <a:solidFill>
                  <a:srgbClr val="C00000"/>
                </a:solidFill>
              </a:rPr>
              <a:t>T06 - Static Analysis</a:t>
            </a:r>
          </a:p>
          <a:p>
            <a:pPr marL="0" indent="0">
              <a:buNone/>
            </a:pPr>
            <a:r>
              <a:rPr lang="en-US" sz="2000" dirty="0"/>
              <a:t>T07 - Dynamic Analysis</a:t>
            </a:r>
          </a:p>
          <a:p>
            <a:pPr marL="0" indent="0">
              <a:buNone/>
            </a:pPr>
            <a:r>
              <a:rPr lang="en-US" sz="2000" dirty="0"/>
              <a:t>T08 - Fuzz Testing</a:t>
            </a:r>
          </a:p>
          <a:p>
            <a:pPr marL="0" indent="0">
              <a:buNone/>
            </a:pPr>
            <a:r>
              <a:rPr lang="en-US" sz="2000" dirty="0"/>
              <a:t>T09 - Vulnerability Scans</a:t>
            </a:r>
          </a:p>
          <a:p>
            <a:pPr marL="0" indent="0">
              <a:buNone/>
            </a:pPr>
            <a:r>
              <a:rPr lang="en-US" sz="2000" dirty="0"/>
              <a:t>T10 - Penetration Testing</a:t>
            </a:r>
          </a:p>
        </p:txBody>
      </p:sp>
      <p:sp>
        <p:nvSpPr>
          <p:cNvPr id="2" name="Content Placeholder 1"/>
          <p:cNvSpPr>
            <a:spLocks noGrp="1"/>
          </p:cNvSpPr>
          <p:nvPr>
            <p:ph sz="half" idx="2"/>
          </p:nvPr>
        </p:nvSpPr>
        <p:spPr>
          <a:xfrm>
            <a:off x="5146509" y="1201739"/>
            <a:ext cx="3800641" cy="4605172"/>
          </a:xfrm>
        </p:spPr>
        <p:txBody>
          <a:bodyPr/>
          <a:lstStyle/>
          <a:p>
            <a:pPr marL="0" indent="0">
              <a:buNone/>
            </a:pPr>
            <a:r>
              <a:rPr lang="en-US" sz="2000" dirty="0"/>
              <a:t>T11 - Manual Code Reviews</a:t>
            </a:r>
          </a:p>
          <a:p>
            <a:pPr marL="801688" indent="-801688">
              <a:buNone/>
            </a:pPr>
            <a:r>
              <a:rPr lang="en-US" sz="2000" dirty="0"/>
              <a:t>T12 - Secure Coding Standards</a:t>
            </a:r>
          </a:p>
          <a:p>
            <a:pPr marL="0" indent="0">
              <a:buNone/>
            </a:pPr>
            <a:r>
              <a:rPr lang="en-US" sz="2000" dirty="0"/>
              <a:t>T13 - Open Source</a:t>
            </a:r>
          </a:p>
          <a:p>
            <a:pPr marL="801688" indent="-801688">
              <a:buNone/>
            </a:pPr>
            <a:r>
              <a:rPr lang="en-US" sz="2000" dirty="0"/>
              <a:t>T14 - 3</a:t>
            </a:r>
            <a:r>
              <a:rPr lang="en-US" sz="2000" baseline="30000" dirty="0"/>
              <a:t>rd</a:t>
            </a:r>
            <a:r>
              <a:rPr lang="en-US" sz="2000" dirty="0"/>
              <a:t> Party COTS Libraries</a:t>
            </a:r>
          </a:p>
          <a:p>
            <a:pPr marL="0" indent="0">
              <a:buNone/>
            </a:pPr>
            <a:r>
              <a:rPr lang="en-US" sz="2000" dirty="0">
                <a:solidFill>
                  <a:srgbClr val="C00000"/>
                </a:solidFill>
              </a:rPr>
              <a:t>T15 - Privacy</a:t>
            </a:r>
          </a:p>
          <a:p>
            <a:pPr marL="0" indent="0">
              <a:buNone/>
            </a:pPr>
            <a:endParaRPr lang="en-US" sz="2000" dirty="0">
              <a:solidFill>
                <a:srgbClr val="C00000"/>
              </a:solidFill>
            </a:endParaRPr>
          </a:p>
          <a:p>
            <a:pPr marL="0" indent="0">
              <a:buNone/>
            </a:pPr>
            <a:endParaRPr lang="en-US" sz="2000" dirty="0">
              <a:solidFill>
                <a:srgbClr val="C00000"/>
              </a:solidFill>
            </a:endParaRPr>
          </a:p>
          <a:p>
            <a:pPr marL="0" indent="0">
              <a:buNone/>
            </a:pPr>
            <a:endParaRPr lang="en-US" sz="2000" dirty="0">
              <a:solidFill>
                <a:srgbClr val="C00000"/>
              </a:solidFill>
            </a:endParaRPr>
          </a:p>
          <a:p>
            <a:pPr marL="0" indent="0">
              <a:buNone/>
            </a:pPr>
            <a:r>
              <a:rPr lang="en-US" sz="2000" dirty="0">
                <a:solidFill>
                  <a:srgbClr val="C00000"/>
                </a:solidFill>
              </a:rPr>
              <a:t>Red = Always Mandatory</a:t>
            </a:r>
          </a:p>
          <a:p>
            <a:pPr marL="1082675" indent="-1082675">
              <a:buNone/>
            </a:pPr>
            <a:r>
              <a:rPr lang="en-US" sz="2000" dirty="0"/>
              <a:t>Black = Conditionally Required</a:t>
            </a:r>
          </a:p>
        </p:txBody>
      </p:sp>
      <p:sp>
        <p:nvSpPr>
          <p:cNvPr id="5" name="Footer Placeholder 4"/>
          <p:cNvSpPr>
            <a:spLocks noGrp="1"/>
          </p:cNvSpPr>
          <p:nvPr>
            <p:ph type="ftr" sz="quarter" idx="4294967295"/>
          </p:nvPr>
        </p:nvSpPr>
        <p:spPr>
          <a:xfrm>
            <a:off x="5872163" y="6205538"/>
            <a:ext cx="3271837" cy="228600"/>
          </a:xfrm>
          <a:prstGeom prst="rect">
            <a:avLst/>
          </a:prstGeom>
        </p:spPr>
        <p:txBody>
          <a:bodyPr/>
          <a:lstStyle/>
          <a:p>
            <a:pPr>
              <a:defRPr/>
            </a:pPr>
            <a:r>
              <a:rPr lang="en-US" dirty="0"/>
              <a:t>Intel Public</a:t>
            </a:r>
          </a:p>
        </p:txBody>
      </p:sp>
      <p:sp>
        <p:nvSpPr>
          <p:cNvPr id="11" name="Slide Number Placeholder 5"/>
          <p:cNvSpPr>
            <a:spLocks noGrp="1"/>
          </p:cNvSpPr>
          <p:nvPr>
            <p:ph type="sldNum" sz="quarter" idx="4294967295"/>
          </p:nvPr>
        </p:nvSpPr>
        <p:spPr>
          <a:xfrm>
            <a:off x="8593494" y="6493011"/>
            <a:ext cx="398109" cy="169046"/>
          </a:xfrm>
          <a:prstGeom prst="rect">
            <a:avLst/>
          </a:prstGeom>
        </p:spPr>
        <p:txBody>
          <a:bodyPr/>
          <a:lstStyle/>
          <a:p>
            <a:pPr algn="r">
              <a:defRPr/>
            </a:pPr>
            <a:fld id="{95EF95B4-EF3F-43CB-B102-A409F2D694EC}" type="slidenum">
              <a:rPr lang="en-US" sz="800" smtClean="0">
                <a:solidFill>
                  <a:schemeClr val="accent5">
                    <a:lumMod val="75000"/>
                  </a:schemeClr>
                </a:solidFill>
              </a:rPr>
              <a:t>9</a:t>
            </a:fld>
            <a:endParaRPr lang="en-US" sz="800" dirty="0">
              <a:solidFill>
                <a:schemeClr val="accent5">
                  <a:lumMod val="75000"/>
                </a:schemeClr>
              </a:solidFill>
            </a:endParaRPr>
          </a:p>
        </p:txBody>
      </p:sp>
    </p:spTree>
    <p:extLst>
      <p:ext uri="{BB962C8B-B14F-4D97-AF65-F5344CB8AC3E}">
        <p14:creationId xmlns:p14="http://schemas.microsoft.com/office/powerpoint/2010/main" val="709229929"/>
      </p:ext>
    </p:extLst>
  </p:cSld>
  <p:clrMapOvr>
    <a:masterClrMapping/>
  </p:clrMapOvr>
  <p:transition/>
</p:sld>
</file>

<file path=ppt/theme/theme1.xml><?xml version="1.0" encoding="utf-8"?>
<a:theme xmlns:a="http://schemas.openxmlformats.org/drawingml/2006/main" name="default Theme">
  <a:themeElements>
    <a:clrScheme name="default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fontScheme name="defaul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gs0 xmlns="a5a376b7-29bb-40cb-bd72-71b72409fa83" xsi:nil="true"/>
    <Tags xmlns="a5a376b7-29bb-40cb-bd72-71b72409fa83" xsi:nil="true"/>
    <_dlc_DocId xmlns="a25eb575-ca08-496c-bb5f-c13535f54cb9">PSG131204-2-28564</_dlc_DocId>
    <_dlc_DocIdUrl xmlns="a25eb575-ca08-496c-bb5f-c13535f54cb9">
      <Url>http://corp.mcafee.com/sites/psg/_layouts/DocIdRedir.aspx?ID=PSG131204-2-28564</Url>
      <Description>PSG131204-2-28564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Document" ma:contentTypeID="0x01010098F78E93E783A542A8532D1FB42BA614" ma:contentTypeVersion="3" ma:contentTypeDescription="Create a new document." ma:contentTypeScope="" ma:versionID="820471f93b3f9c7025330a570a5c1bff">
  <xsd:schema xmlns:xsd="http://www.w3.org/2001/XMLSchema" xmlns:xs="http://www.w3.org/2001/XMLSchema" xmlns:p="http://schemas.microsoft.com/office/2006/metadata/properties" xmlns:ns2="a25eb575-ca08-496c-bb5f-c13535f54cb9" xmlns:ns3="a5a376b7-29bb-40cb-bd72-71b72409fa83" targetNamespace="http://schemas.microsoft.com/office/2006/metadata/properties" ma:root="true" ma:fieldsID="3d7bc6d0f53d3179ad48753e159790f6" ns2:_="" ns3:_="">
    <xsd:import namespace="a25eb575-ca08-496c-bb5f-c13535f54cb9"/>
    <xsd:import namespace="a5a376b7-29bb-40cb-bd72-71b72409fa83"/>
    <xsd:element name="properties">
      <xsd:complexType>
        <xsd:sequence>
          <xsd:element name="documentManagement">
            <xsd:complexType>
              <xsd:all>
                <xsd:element ref="ns2:_dlc_DocId" minOccurs="0"/>
                <xsd:element ref="ns2:_dlc_DocIdUrl" minOccurs="0"/>
                <xsd:element ref="ns2:_dlc_DocIdPersistId" minOccurs="0"/>
                <xsd:element ref="ns3:Tags" minOccurs="0"/>
                <xsd:element ref="ns3:Tag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eb575-ca08-496c-bb5f-c13535f54c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a376b7-29bb-40cb-bd72-71b72409fa83" elementFormDefault="qualified">
    <xsd:import namespace="http://schemas.microsoft.com/office/2006/documentManagement/types"/>
    <xsd:import namespace="http://schemas.microsoft.com/office/infopath/2007/PartnerControls"/>
    <xsd:element name="Tags" ma:index="11" nillable="true" ma:displayName="Tags" ma:internalName="Tags">
      <xsd:simpleType>
        <xsd:restriction base="dms:Note">
          <xsd:maxLength value="255"/>
        </xsd:restriction>
      </xsd:simpleType>
    </xsd:element>
    <xsd:element name="Tags0" ma:index="12" nillable="true" ma:displayName="Tags" ma:internalName="Tag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13083B-A1A2-4546-BC41-634B12BE2560}">
  <ds:schemaRefs>
    <ds:schemaRef ds:uri="http://schemas.microsoft.com/office/2006/metadata/properties"/>
    <ds:schemaRef ds:uri="http://schemas.microsoft.com/office/infopath/2007/PartnerControls"/>
    <ds:schemaRef ds:uri="a5a376b7-29bb-40cb-bd72-71b72409fa83"/>
    <ds:schemaRef ds:uri="a25eb575-ca08-496c-bb5f-c13535f54cb9"/>
  </ds:schemaRefs>
</ds:datastoreItem>
</file>

<file path=customXml/itemProps2.xml><?xml version="1.0" encoding="utf-8"?>
<ds:datastoreItem xmlns:ds="http://schemas.openxmlformats.org/officeDocument/2006/customXml" ds:itemID="{336998ED-CF0B-47A5-B6C4-43EA8E089708}">
  <ds:schemaRefs>
    <ds:schemaRef ds:uri="http://schemas.microsoft.com/sharepoint/events"/>
  </ds:schemaRefs>
</ds:datastoreItem>
</file>

<file path=customXml/itemProps3.xml><?xml version="1.0" encoding="utf-8"?>
<ds:datastoreItem xmlns:ds="http://schemas.openxmlformats.org/officeDocument/2006/customXml" ds:itemID="{1D6E35A8-5EB8-4E6C-83E1-6B00F65E379A}">
  <ds:schemaRefs>
    <ds:schemaRef ds:uri="http://schemas.microsoft.com/sharepoint/v3/contenttype/forms"/>
  </ds:schemaRefs>
</ds:datastoreItem>
</file>

<file path=customXml/itemProps4.xml><?xml version="1.0" encoding="utf-8"?>
<ds:datastoreItem xmlns:ds="http://schemas.openxmlformats.org/officeDocument/2006/customXml" ds:itemID="{BCCAF561-55E4-42FE-A002-F7F79061786E}">
  <ds:schemaRefs>
    <ds:schemaRef ds:uri="http://schemas.microsoft.com/office/2006/metadata/longProperties"/>
  </ds:schemaRefs>
</ds:datastoreItem>
</file>

<file path=customXml/itemProps5.xml><?xml version="1.0" encoding="utf-8"?>
<ds:datastoreItem xmlns:ds="http://schemas.openxmlformats.org/officeDocument/2006/customXml" ds:itemID="{3CA6156E-A4DA-4009-8BF8-C2AE47FCE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5eb575-ca08-496c-bb5f-c13535f54cb9"/>
    <ds:schemaRef ds:uri="a5a376b7-29bb-40cb-bd72-71b72409f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1262</Words>
  <Application>Microsoft Office PowerPoint</Application>
  <PresentationFormat>On-screen Show (4:3)</PresentationFormat>
  <Paragraphs>339</Paragraphs>
  <Slides>30</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30</vt:i4>
      </vt:variant>
      <vt:variant>
        <vt:lpstr>Custom Shows</vt:lpstr>
      </vt:variant>
      <vt:variant>
        <vt:i4>1</vt:i4>
      </vt:variant>
    </vt:vector>
  </HeadingPairs>
  <TitlesOfParts>
    <vt:vector size="41" baseType="lpstr">
      <vt:lpstr>Intel Clear</vt:lpstr>
      <vt:lpstr>ＭＳ Ｐゴシック</vt:lpstr>
      <vt:lpstr>ＭＳ Ｐゴシック</vt:lpstr>
      <vt:lpstr>Arial</vt:lpstr>
      <vt:lpstr>Calibri</vt:lpstr>
      <vt:lpstr>Cambria Math</vt:lpstr>
      <vt:lpstr>Times New Roman</vt:lpstr>
      <vt:lpstr>Verdana</vt:lpstr>
      <vt:lpstr>Wingdings</vt:lpstr>
      <vt:lpstr>default Theme</vt:lpstr>
      <vt:lpstr>The Intel Security Group’s Agile SDL   Harold A. Toomey, PSG/ISecG  (harold.a.toomey@intel.com)   ISecG, Product Security Group 28 Jun 2016</vt:lpstr>
      <vt:lpstr>Agenda</vt:lpstr>
      <vt:lpstr>SDLCs / Security Development Lifecycles (SDLs)</vt:lpstr>
      <vt:lpstr>ISecG Methodology Timeline</vt:lpstr>
      <vt:lpstr>Intel Security Agile SDLC</vt:lpstr>
      <vt:lpstr>Big Question</vt:lpstr>
      <vt:lpstr>Agile SDL Sprint</vt:lpstr>
      <vt:lpstr>Train Headlights vs. Final Destination</vt:lpstr>
      <vt:lpstr>ISecG Agile SDL Activities</vt:lpstr>
      <vt:lpstr>ISecG Agile SDL                Activities</vt:lpstr>
      <vt:lpstr>ISecG Agile SDL Activity Template</vt:lpstr>
      <vt:lpstr>Entry Criteria</vt:lpstr>
      <vt:lpstr>Exit Criteria</vt:lpstr>
      <vt:lpstr>Details &amp; Tools</vt:lpstr>
      <vt:lpstr>SDL Mappings</vt:lpstr>
      <vt:lpstr>Maturity Model Mappings</vt:lpstr>
      <vt:lpstr>Books, People, and Training</vt:lpstr>
      <vt:lpstr>PSMM Scoring upon Completion</vt:lpstr>
      <vt:lpstr>Agile SDL Story Template in Version One</vt:lpstr>
      <vt:lpstr>Version One Agile SDL DoD Story Board</vt:lpstr>
      <vt:lpstr>The ISecG  Product Security Maturity Model (PSMM)</vt:lpstr>
      <vt:lpstr>ISecG PSMM Parameters</vt:lpstr>
      <vt:lpstr>Scoring the PSMM</vt:lpstr>
      <vt:lpstr>Metrics - PSMM Data by Product Group</vt:lpstr>
      <vt:lpstr>Learning from Our Experience - People</vt:lpstr>
      <vt:lpstr>Learning from Our Experience - Process</vt:lpstr>
      <vt:lpstr>Learning from Our Experience - Tech</vt:lpstr>
      <vt:lpstr>Suggest Improvements</vt:lpstr>
      <vt:lpstr>PowerPoint Presentation</vt:lpstr>
      <vt:lpstr>Legal Disclaimer</vt:lpstr>
      <vt:lpstr>Optimization_notice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VSPC Presentation Template</dc:title>
  <dc:creator/>
  <cp:keywords>CTPClassification=CTP_IC:VisualMarkings=</cp:keywords>
  <cp:lastModifiedBy/>
  <cp:revision>5</cp:revision>
  <dcterms:created xsi:type="dcterms:W3CDTF">2010-02-19T17:10:19Z</dcterms:created>
  <dcterms:modified xsi:type="dcterms:W3CDTF">2018-10-10T04:57:26Z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0x01010098F78E93E783A542A8532D1FB42BA614</vt:lpwstr>
  </property>
  <property fmtid="{D5CDD505-2E9C-101B-9397-08002B2CF9AE}" pid="4" name="DocumentCategory">
    <vt:lpwstr>Presentations</vt:lpwstr>
  </property>
  <property fmtid="{D5CDD505-2E9C-101B-9397-08002B2CF9AE}" pid="5" name="OrderID">
    <vt:lpwstr>0</vt:lpwstr>
  </property>
  <property fmtid="{D5CDD505-2E9C-101B-9397-08002B2CF9AE}" pid="6" name="TitusGUID">
    <vt:lpwstr>84b90c25-df99-442a-b76e-af17baaa3a0b</vt:lpwstr>
  </property>
  <property fmtid="{D5CDD505-2E9C-101B-9397-08002B2CF9AE}" pid="7" name="CTP_BU">
    <vt:lpwstr>SSG ENABLING GROUP</vt:lpwstr>
  </property>
  <property fmtid="{D5CDD505-2E9C-101B-9397-08002B2CF9AE}" pid="8" name="CTP_TimeStamp">
    <vt:lpwstr>2016-05-18 00:42:36Z</vt:lpwstr>
  </property>
  <property fmtid="{D5CDD505-2E9C-101B-9397-08002B2CF9AE}" pid="9" name="CTPClassification">
    <vt:lpwstr>CTP_IC</vt:lpwstr>
  </property>
  <property fmtid="{D5CDD505-2E9C-101B-9397-08002B2CF9AE}" pid="10" name="_dlc_DocIdItemGuid">
    <vt:lpwstr>468ba955-f50e-4e9f-b18a-0263ca24222a</vt:lpwstr>
  </property>
</Properties>
</file>